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League Spartan Medium"/>
      <p:regular r:id="rId44"/>
      <p:bold r:id="rId45"/>
    </p:embeddedFont>
    <p:embeddedFont>
      <p:font typeface="League Spartan"/>
      <p:regular r:id="rId46"/>
      <p:bold r:id="rId47"/>
    </p:embeddedFont>
    <p:embeddedFont>
      <p:font typeface="Raleway"/>
      <p:regular r:id="rId48"/>
      <p:bold r:id="rId49"/>
      <p:italic r:id="rId50"/>
      <p:boldItalic r:id="rId51"/>
    </p:embeddedFont>
    <p:embeddedFont>
      <p:font typeface="Be Vietnam Pro"/>
      <p:regular r:id="rId52"/>
      <p:bold r:id="rId53"/>
      <p:italic r:id="rId54"/>
      <p:boldItalic r:id="rId55"/>
    </p:embeddedFont>
    <p:embeddedFont>
      <p:font typeface="Be Vietnam Pro Medium"/>
      <p:regular r:id="rId56"/>
      <p:bold r:id="rId57"/>
      <p:italic r:id="rId58"/>
      <p:boldItalic r:id="rId59"/>
    </p:embeddedFont>
    <p:embeddedFont>
      <p:font typeface="Be Vietnam Pro Thin"/>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LeagueSpartanMedium-regular.fntdata"/><Relationship Id="rId43" Type="http://schemas.openxmlformats.org/officeDocument/2006/relationships/slide" Target="slides/slide39.xml"/><Relationship Id="rId46" Type="http://schemas.openxmlformats.org/officeDocument/2006/relationships/font" Target="fonts/LeagueSpartan-regular.fntdata"/><Relationship Id="rId45" Type="http://schemas.openxmlformats.org/officeDocument/2006/relationships/font" Target="fonts/LeagueSpartanMed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regular.fntdata"/><Relationship Id="rId47" Type="http://schemas.openxmlformats.org/officeDocument/2006/relationships/font" Target="fonts/LeagueSpartan-bold.fntdata"/><Relationship Id="rId49" Type="http://schemas.openxmlformats.org/officeDocument/2006/relationships/font" Target="fonts/Raleway-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BeVietnamProThin-italic.fntdata"/><Relationship Id="rId61" Type="http://schemas.openxmlformats.org/officeDocument/2006/relationships/font" Target="fonts/BeVietnamProThin-bold.fntdata"/><Relationship Id="rId20" Type="http://schemas.openxmlformats.org/officeDocument/2006/relationships/slide" Target="slides/slide16.xml"/><Relationship Id="rId64" Type="http://schemas.openxmlformats.org/officeDocument/2006/relationships/font" Target="fonts/OpenSans-regular.fntdata"/><Relationship Id="rId63" Type="http://schemas.openxmlformats.org/officeDocument/2006/relationships/font" Target="fonts/BeVietnamProThin-boldItalic.fntdata"/><Relationship Id="rId22" Type="http://schemas.openxmlformats.org/officeDocument/2006/relationships/slide" Target="slides/slide18.xml"/><Relationship Id="rId66" Type="http://schemas.openxmlformats.org/officeDocument/2006/relationships/font" Target="fonts/OpenSans-italic.fntdata"/><Relationship Id="rId21" Type="http://schemas.openxmlformats.org/officeDocument/2006/relationships/slide" Target="slides/slide17.xml"/><Relationship Id="rId65" Type="http://schemas.openxmlformats.org/officeDocument/2006/relationships/font" Target="fonts/OpenSans-bold.fntdata"/><Relationship Id="rId24" Type="http://schemas.openxmlformats.org/officeDocument/2006/relationships/slide" Target="slides/slide20.xml"/><Relationship Id="rId23" Type="http://schemas.openxmlformats.org/officeDocument/2006/relationships/slide" Target="slides/slide19.xml"/><Relationship Id="rId67" Type="http://schemas.openxmlformats.org/officeDocument/2006/relationships/font" Target="fonts/OpenSans-boldItalic.fntdata"/><Relationship Id="rId60" Type="http://schemas.openxmlformats.org/officeDocument/2006/relationships/font" Target="fonts/BeVietnamProThin-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aleway-boldItalic.fntdata"/><Relationship Id="rId50" Type="http://schemas.openxmlformats.org/officeDocument/2006/relationships/font" Target="fonts/Raleway-italic.fntdata"/><Relationship Id="rId53" Type="http://schemas.openxmlformats.org/officeDocument/2006/relationships/font" Target="fonts/BeVietnamPro-bold.fntdata"/><Relationship Id="rId52" Type="http://schemas.openxmlformats.org/officeDocument/2006/relationships/font" Target="fonts/BeVietnamPro-regular.fntdata"/><Relationship Id="rId11" Type="http://schemas.openxmlformats.org/officeDocument/2006/relationships/slide" Target="slides/slide7.xml"/><Relationship Id="rId55" Type="http://schemas.openxmlformats.org/officeDocument/2006/relationships/font" Target="fonts/BeVietnamPro-boldItalic.fntdata"/><Relationship Id="rId10" Type="http://schemas.openxmlformats.org/officeDocument/2006/relationships/slide" Target="slides/slide6.xml"/><Relationship Id="rId54" Type="http://schemas.openxmlformats.org/officeDocument/2006/relationships/font" Target="fonts/BeVietnamPro-italic.fntdata"/><Relationship Id="rId13" Type="http://schemas.openxmlformats.org/officeDocument/2006/relationships/slide" Target="slides/slide9.xml"/><Relationship Id="rId57" Type="http://schemas.openxmlformats.org/officeDocument/2006/relationships/font" Target="fonts/BeVietnamProMedium-bold.fntdata"/><Relationship Id="rId12" Type="http://schemas.openxmlformats.org/officeDocument/2006/relationships/slide" Target="slides/slide8.xml"/><Relationship Id="rId56" Type="http://schemas.openxmlformats.org/officeDocument/2006/relationships/font" Target="fonts/BeVietnamProMedium-regular.fntdata"/><Relationship Id="rId15" Type="http://schemas.openxmlformats.org/officeDocument/2006/relationships/slide" Target="slides/slide11.xml"/><Relationship Id="rId59" Type="http://schemas.openxmlformats.org/officeDocument/2006/relationships/font" Target="fonts/BeVietnamProMedium-boldItalic.fntdata"/><Relationship Id="rId14" Type="http://schemas.openxmlformats.org/officeDocument/2006/relationships/slide" Target="slides/slide10.xml"/><Relationship Id="rId58" Type="http://schemas.openxmlformats.org/officeDocument/2006/relationships/font" Target="fonts/BeVietnamProMedium-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d086a7ac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dd086a7ac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dcf81b2aa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dcf81b2aa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dcf81b2aa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dcf81b2aa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dd086a7acf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dd086a7acf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f9e629ec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f9e629ec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1258269c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1258269c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dd086a7acf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dd086a7ac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dcf81b2aa7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dcf81b2aa7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dcf81b2aa7_1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dcf81b2aa7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dd086a7acf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dd086a7acf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dd086a7acf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dd086a7acf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dcf81b2aa7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dcf81b2aa7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dd086a7ac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dd086a7ac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dcf81b2aa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dcf81b2aa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dcf81b2aa7_1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dcf81b2aa7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dcf81b2aa7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dcf81b2aa7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dcf81b2aa7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dcf81b2aa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dcf81b2aa7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dcf81b2aa7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cf81b2aa7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dcf81b2aa7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dcf81b2aa7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dcf81b2aa7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dcf81b2aa7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dcf81b2aa7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dcf81b2aa7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dcf81b2aa7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dcf81b2aa7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dcf81b2aa7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dcf81b2aa7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dcf81b2aa7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dcf81b2aa7_1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dcf81b2aa7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dcf81b2aa7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dcf81b2aa7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dcf81b2aa7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dcf81b2aa7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dcf81b2aa7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dcf81b2aa7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cf81b2aa7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dcf81b2aa7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dcf81b2aa7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dcf81b2aa7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dcf81b2aa7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dcf81b2aa7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dd086a7ac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dd086a7ac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cf81b2aa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dcf81b2aa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dcf81b2aa7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dcf81b2aa7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dd086a7a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dd086a7a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dcf81b2a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dcf81b2a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dcf81b2aa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dcf81b2aa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dcf81b2aa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dcf81b2aa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 name="Google Shape;10;p2"/>
          <p:cNvSpPr txBox="1"/>
          <p:nvPr>
            <p:ph type="ctrTitle"/>
          </p:nvPr>
        </p:nvSpPr>
        <p:spPr>
          <a:xfrm>
            <a:off x="1509150" y="1010025"/>
            <a:ext cx="6125700" cy="20736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6000">
                <a:latin typeface="Be Vietnam Pro"/>
                <a:ea typeface="Be Vietnam Pro"/>
                <a:cs typeface="Be Vietnam Pro"/>
                <a:sym typeface="Be Vietnam Pr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3310950" y="3750175"/>
            <a:ext cx="2522100" cy="741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pic>
        <p:nvPicPr>
          <p:cNvPr id="47" name="Google Shape;47;p11"/>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48" name="Google Shape;48;p11"/>
          <p:cNvSpPr txBox="1"/>
          <p:nvPr>
            <p:ph hasCustomPrompt="1" type="title"/>
          </p:nvPr>
        </p:nvSpPr>
        <p:spPr>
          <a:xfrm>
            <a:off x="1284000" y="1467060"/>
            <a:ext cx="6576000" cy="1142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solidFill>
                  <a:schemeClr val="accent1"/>
                </a:solidFill>
                <a:latin typeface="Be Vietnam Pro Thin"/>
                <a:ea typeface="Be Vietnam Pro Thin"/>
                <a:cs typeface="Be Vietnam Pro Thin"/>
                <a:sym typeface="Be Vietnam Pro Thin"/>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9" name="Google Shape;49;p11"/>
          <p:cNvSpPr txBox="1"/>
          <p:nvPr>
            <p:ph idx="1" type="subTitle"/>
          </p:nvPr>
        </p:nvSpPr>
        <p:spPr>
          <a:xfrm>
            <a:off x="1284000" y="27662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1" name="Shape 51"/>
        <p:cNvGrpSpPr/>
        <p:nvPr/>
      </p:nvGrpSpPr>
      <p:grpSpPr>
        <a:xfrm>
          <a:off x="0" y="0"/>
          <a:ext cx="0" cy="0"/>
          <a:chOff x="0" y="0"/>
          <a:chExt cx="0" cy="0"/>
        </a:xfrm>
      </p:grpSpPr>
      <p:pic>
        <p:nvPicPr>
          <p:cNvPr id="52" name="Google Shape;52;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 name="Google Shape;54;p13"/>
          <p:cNvSpPr txBox="1"/>
          <p:nvPr>
            <p:ph hasCustomPrompt="1" idx="2" type="title"/>
          </p:nvPr>
        </p:nvSpPr>
        <p:spPr>
          <a:xfrm>
            <a:off x="856689" y="1474325"/>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p:nvPr>
            <p:ph hasCustomPrompt="1" idx="3" type="title"/>
          </p:nvPr>
        </p:nvSpPr>
        <p:spPr>
          <a:xfrm>
            <a:off x="856689" y="3025825"/>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p:nvPr>
            <p:ph hasCustomPrompt="1" idx="4" type="title"/>
          </p:nvPr>
        </p:nvSpPr>
        <p:spPr>
          <a:xfrm>
            <a:off x="3562175" y="1474325"/>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p:nvPr>
            <p:ph hasCustomPrompt="1" idx="5" type="title"/>
          </p:nvPr>
        </p:nvSpPr>
        <p:spPr>
          <a:xfrm>
            <a:off x="3562175" y="3025825"/>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p:nvPr>
            <p:ph hasCustomPrompt="1" idx="6" type="title"/>
          </p:nvPr>
        </p:nvSpPr>
        <p:spPr>
          <a:xfrm>
            <a:off x="6267653" y="1460261"/>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p:nvPr>
            <p:ph hasCustomPrompt="1" idx="7" type="title"/>
          </p:nvPr>
        </p:nvSpPr>
        <p:spPr>
          <a:xfrm>
            <a:off x="6267653" y="3025825"/>
            <a:ext cx="722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2500">
                <a:solidFill>
                  <a:schemeClr val="accent1"/>
                </a:solidFill>
                <a:latin typeface="Be Vietnam Pro Thin"/>
                <a:ea typeface="Be Vietnam Pro Thin"/>
                <a:cs typeface="Be Vietnam Pro Thin"/>
                <a:sym typeface="Be Vietnam Pro Thi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p:nvPr>
            <p:ph idx="1" type="subTitle"/>
          </p:nvPr>
        </p:nvSpPr>
        <p:spPr>
          <a:xfrm>
            <a:off x="720000" y="1977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61" name="Google Shape;61;p13"/>
          <p:cNvSpPr txBox="1"/>
          <p:nvPr>
            <p:ph idx="8" type="subTitle"/>
          </p:nvPr>
        </p:nvSpPr>
        <p:spPr>
          <a:xfrm>
            <a:off x="3419275" y="1977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62" name="Google Shape;62;p13"/>
          <p:cNvSpPr txBox="1"/>
          <p:nvPr>
            <p:ph idx="9" type="subTitle"/>
          </p:nvPr>
        </p:nvSpPr>
        <p:spPr>
          <a:xfrm>
            <a:off x="6118550" y="1977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63" name="Google Shape;63;p13"/>
          <p:cNvSpPr txBox="1"/>
          <p:nvPr>
            <p:ph idx="13" type="subTitle"/>
          </p:nvPr>
        </p:nvSpPr>
        <p:spPr>
          <a:xfrm>
            <a:off x="720000" y="3522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64" name="Google Shape;64;p13"/>
          <p:cNvSpPr txBox="1"/>
          <p:nvPr>
            <p:ph idx="14" type="subTitle"/>
          </p:nvPr>
        </p:nvSpPr>
        <p:spPr>
          <a:xfrm>
            <a:off x="3419275" y="3522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65" name="Google Shape;65;p13"/>
          <p:cNvSpPr txBox="1"/>
          <p:nvPr>
            <p:ph idx="15" type="subTitle"/>
          </p:nvPr>
        </p:nvSpPr>
        <p:spPr>
          <a:xfrm>
            <a:off x="6118550" y="3522850"/>
            <a:ext cx="2305500" cy="635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66" name="Shape 66"/>
        <p:cNvGrpSpPr/>
        <p:nvPr/>
      </p:nvGrpSpPr>
      <p:grpSpPr>
        <a:xfrm>
          <a:off x="0" y="0"/>
          <a:ext cx="0" cy="0"/>
          <a:chOff x="0" y="0"/>
          <a:chExt cx="0" cy="0"/>
        </a:xfrm>
      </p:grpSpPr>
      <p:pic>
        <p:nvPicPr>
          <p:cNvPr id="67" name="Google Shape;67;p14"/>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68" name="Google Shape;68;p14"/>
          <p:cNvSpPr txBox="1"/>
          <p:nvPr>
            <p:ph hasCustomPrompt="1" type="title"/>
          </p:nvPr>
        </p:nvSpPr>
        <p:spPr>
          <a:xfrm>
            <a:off x="798388" y="2695500"/>
            <a:ext cx="34926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800">
                <a:latin typeface="Be Vietnam Pro Thin"/>
                <a:ea typeface="Be Vietnam Pro Thin"/>
                <a:cs typeface="Be Vietnam Pro Thin"/>
                <a:sym typeface="Be Vietnam Pro Thin"/>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69" name="Google Shape;69;p14"/>
          <p:cNvSpPr txBox="1"/>
          <p:nvPr>
            <p:ph idx="1" type="subTitle"/>
          </p:nvPr>
        </p:nvSpPr>
        <p:spPr>
          <a:xfrm>
            <a:off x="798388" y="3560169"/>
            <a:ext cx="3492600" cy="59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70" name="Google Shape;70;p14"/>
          <p:cNvSpPr txBox="1"/>
          <p:nvPr>
            <p:ph hasCustomPrompt="1" idx="2" type="title"/>
          </p:nvPr>
        </p:nvSpPr>
        <p:spPr>
          <a:xfrm>
            <a:off x="2825700" y="984514"/>
            <a:ext cx="34926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800">
                <a:latin typeface="Be Vietnam Pro Thin"/>
                <a:ea typeface="Be Vietnam Pro Thin"/>
                <a:cs typeface="Be Vietnam Pro Thin"/>
                <a:sym typeface="Be Vietnam Pro Thin"/>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71" name="Google Shape;71;p14"/>
          <p:cNvSpPr txBox="1"/>
          <p:nvPr>
            <p:ph idx="3" type="subTitle"/>
          </p:nvPr>
        </p:nvSpPr>
        <p:spPr>
          <a:xfrm>
            <a:off x="2825700" y="1849198"/>
            <a:ext cx="3492600" cy="59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72" name="Google Shape;72;p14"/>
          <p:cNvSpPr txBox="1"/>
          <p:nvPr>
            <p:ph hasCustomPrompt="1" idx="4" type="title"/>
          </p:nvPr>
        </p:nvSpPr>
        <p:spPr>
          <a:xfrm>
            <a:off x="4853013" y="2695500"/>
            <a:ext cx="3492600" cy="768900"/>
          </a:xfrm>
          <a:prstGeom prst="rect">
            <a:avLst/>
          </a:prstGeom>
          <a:noFill/>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800">
                <a:latin typeface="Be Vietnam Pro Thin"/>
                <a:ea typeface="Be Vietnam Pro Thin"/>
                <a:cs typeface="Be Vietnam Pro Thin"/>
                <a:sym typeface="Be Vietnam Pro Thin"/>
              </a:defRPr>
            </a:lvl1pPr>
            <a:lvl2pPr lvl="1" rtl="0" algn="ctr">
              <a:spcBef>
                <a:spcPts val="0"/>
              </a:spcBef>
              <a:spcAft>
                <a:spcPts val="0"/>
              </a:spcAft>
              <a:buClr>
                <a:schemeClr val="lt1"/>
              </a:buClr>
              <a:buSzPts val="6000"/>
              <a:buNone/>
              <a:defRPr b="1" sz="6000">
                <a:solidFill>
                  <a:schemeClr val="lt1"/>
                </a:solidFill>
              </a:defRPr>
            </a:lvl2pPr>
            <a:lvl3pPr lvl="2" rtl="0" algn="ctr">
              <a:spcBef>
                <a:spcPts val="0"/>
              </a:spcBef>
              <a:spcAft>
                <a:spcPts val="0"/>
              </a:spcAft>
              <a:buClr>
                <a:schemeClr val="lt1"/>
              </a:buClr>
              <a:buSzPts val="6000"/>
              <a:buNone/>
              <a:defRPr b="1" sz="6000">
                <a:solidFill>
                  <a:schemeClr val="lt1"/>
                </a:solidFill>
              </a:defRPr>
            </a:lvl3pPr>
            <a:lvl4pPr lvl="3" rtl="0" algn="ctr">
              <a:spcBef>
                <a:spcPts val="0"/>
              </a:spcBef>
              <a:spcAft>
                <a:spcPts val="0"/>
              </a:spcAft>
              <a:buClr>
                <a:schemeClr val="lt1"/>
              </a:buClr>
              <a:buSzPts val="6000"/>
              <a:buNone/>
              <a:defRPr b="1" sz="6000">
                <a:solidFill>
                  <a:schemeClr val="lt1"/>
                </a:solidFill>
              </a:defRPr>
            </a:lvl4pPr>
            <a:lvl5pPr lvl="4" rtl="0" algn="ctr">
              <a:spcBef>
                <a:spcPts val="0"/>
              </a:spcBef>
              <a:spcAft>
                <a:spcPts val="0"/>
              </a:spcAft>
              <a:buClr>
                <a:schemeClr val="lt1"/>
              </a:buClr>
              <a:buSzPts val="6000"/>
              <a:buNone/>
              <a:defRPr b="1" sz="6000">
                <a:solidFill>
                  <a:schemeClr val="lt1"/>
                </a:solidFill>
              </a:defRPr>
            </a:lvl5pPr>
            <a:lvl6pPr lvl="5" rtl="0" algn="ctr">
              <a:spcBef>
                <a:spcPts val="0"/>
              </a:spcBef>
              <a:spcAft>
                <a:spcPts val="0"/>
              </a:spcAft>
              <a:buClr>
                <a:schemeClr val="lt1"/>
              </a:buClr>
              <a:buSzPts val="6000"/>
              <a:buNone/>
              <a:defRPr b="1" sz="6000">
                <a:solidFill>
                  <a:schemeClr val="lt1"/>
                </a:solidFill>
              </a:defRPr>
            </a:lvl6pPr>
            <a:lvl7pPr lvl="6" rtl="0" algn="ctr">
              <a:spcBef>
                <a:spcPts val="0"/>
              </a:spcBef>
              <a:spcAft>
                <a:spcPts val="0"/>
              </a:spcAft>
              <a:buClr>
                <a:schemeClr val="lt1"/>
              </a:buClr>
              <a:buSzPts val="6000"/>
              <a:buNone/>
              <a:defRPr b="1" sz="6000">
                <a:solidFill>
                  <a:schemeClr val="lt1"/>
                </a:solidFill>
              </a:defRPr>
            </a:lvl7pPr>
            <a:lvl8pPr lvl="7" rtl="0" algn="ctr">
              <a:spcBef>
                <a:spcPts val="0"/>
              </a:spcBef>
              <a:spcAft>
                <a:spcPts val="0"/>
              </a:spcAft>
              <a:buClr>
                <a:schemeClr val="lt1"/>
              </a:buClr>
              <a:buSzPts val="6000"/>
              <a:buNone/>
              <a:defRPr b="1" sz="6000">
                <a:solidFill>
                  <a:schemeClr val="lt1"/>
                </a:solidFill>
              </a:defRPr>
            </a:lvl8pPr>
            <a:lvl9pPr lvl="8" rtl="0" algn="ctr">
              <a:spcBef>
                <a:spcPts val="0"/>
              </a:spcBef>
              <a:spcAft>
                <a:spcPts val="0"/>
              </a:spcAft>
              <a:buClr>
                <a:schemeClr val="lt1"/>
              </a:buClr>
              <a:buSzPts val="6000"/>
              <a:buNone/>
              <a:defRPr b="1" sz="6000">
                <a:solidFill>
                  <a:schemeClr val="lt1"/>
                </a:solidFill>
              </a:defRPr>
            </a:lvl9pPr>
          </a:lstStyle>
          <a:p>
            <a:r>
              <a:t>xx%</a:t>
            </a:r>
          </a:p>
        </p:txBody>
      </p:sp>
      <p:sp>
        <p:nvSpPr>
          <p:cNvPr id="73" name="Google Shape;73;p14"/>
          <p:cNvSpPr txBox="1"/>
          <p:nvPr>
            <p:ph idx="5" type="subTitle"/>
          </p:nvPr>
        </p:nvSpPr>
        <p:spPr>
          <a:xfrm>
            <a:off x="4853013" y="3560169"/>
            <a:ext cx="3492600" cy="598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74"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76" name="Google Shape;76;p15"/>
          <p:cNvSpPr txBox="1"/>
          <p:nvPr>
            <p:ph type="title"/>
          </p:nvPr>
        </p:nvSpPr>
        <p:spPr>
          <a:xfrm>
            <a:off x="720000" y="535000"/>
            <a:ext cx="3123900" cy="10455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7" name="Google Shape;77;p15"/>
          <p:cNvSpPr txBox="1"/>
          <p:nvPr>
            <p:ph idx="1" type="subTitle"/>
          </p:nvPr>
        </p:nvSpPr>
        <p:spPr>
          <a:xfrm>
            <a:off x="720000" y="1504300"/>
            <a:ext cx="3123900" cy="982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 name="Google Shape;78;p15"/>
          <p:cNvSpPr/>
          <p:nvPr>
            <p:ph idx="2" type="pic"/>
          </p:nvPr>
        </p:nvSpPr>
        <p:spPr>
          <a:xfrm>
            <a:off x="6212050" y="535000"/>
            <a:ext cx="2216700" cy="4073400"/>
          </a:xfrm>
          <a:prstGeom prst="roundRect">
            <a:avLst>
              <a:gd fmla="val 16667" name="adj"/>
            </a:avLst>
          </a:prstGeom>
          <a:noFill/>
          <a:ln>
            <a:noFill/>
          </a:ln>
        </p:spPr>
      </p:sp>
      <p:sp>
        <p:nvSpPr>
          <p:cNvPr id="79" name="Google Shape;79;p15"/>
          <p:cNvSpPr/>
          <p:nvPr>
            <p:ph idx="3" type="pic"/>
          </p:nvPr>
        </p:nvSpPr>
        <p:spPr>
          <a:xfrm>
            <a:off x="720000" y="2671300"/>
            <a:ext cx="3123900" cy="1937100"/>
          </a:xfrm>
          <a:prstGeom prst="roundRect">
            <a:avLst>
              <a:gd fmla="val 16667" name="adj"/>
            </a:avLst>
          </a:prstGeom>
          <a:noFill/>
          <a:ln>
            <a:noFill/>
          </a:ln>
        </p:spPr>
      </p:sp>
      <p:sp>
        <p:nvSpPr>
          <p:cNvPr id="80" name="Google Shape;80;p15"/>
          <p:cNvSpPr/>
          <p:nvPr>
            <p:ph idx="4" type="pic"/>
          </p:nvPr>
        </p:nvSpPr>
        <p:spPr>
          <a:xfrm>
            <a:off x="3919625" y="535000"/>
            <a:ext cx="2216700" cy="4073400"/>
          </a:xfrm>
          <a:prstGeom prst="roundRect">
            <a:avLst>
              <a:gd fmla="val 16667"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_1">
    <p:spTree>
      <p:nvGrpSpPr>
        <p:cNvPr id="81" name="Shape 81"/>
        <p:cNvGrpSpPr/>
        <p:nvPr/>
      </p:nvGrpSpPr>
      <p:grpSpPr>
        <a:xfrm>
          <a:off x="0" y="0"/>
          <a:ext cx="0" cy="0"/>
          <a:chOff x="0" y="0"/>
          <a:chExt cx="0" cy="0"/>
        </a:xfrm>
      </p:grpSpPr>
      <p:pic>
        <p:nvPicPr>
          <p:cNvPr id="82" name="Google Shape;82;p16"/>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83" name="Google Shape;83;p16"/>
          <p:cNvSpPr txBox="1"/>
          <p:nvPr>
            <p:ph type="title"/>
          </p:nvPr>
        </p:nvSpPr>
        <p:spPr>
          <a:xfrm>
            <a:off x="4466700" y="1315425"/>
            <a:ext cx="3778500" cy="1254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4" name="Google Shape;84;p16"/>
          <p:cNvSpPr txBox="1"/>
          <p:nvPr>
            <p:ph idx="1" type="subTitle"/>
          </p:nvPr>
        </p:nvSpPr>
        <p:spPr>
          <a:xfrm>
            <a:off x="4466700" y="2625075"/>
            <a:ext cx="3778500" cy="120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5" name="Google Shape;85;p16"/>
          <p:cNvSpPr/>
          <p:nvPr>
            <p:ph idx="2" type="pic"/>
          </p:nvPr>
        </p:nvSpPr>
        <p:spPr>
          <a:xfrm>
            <a:off x="836700" y="523200"/>
            <a:ext cx="3230100" cy="4097100"/>
          </a:xfrm>
          <a:prstGeom prst="roundRect">
            <a:avLst>
              <a:gd fmla="val 16667" name="adj"/>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1">
    <p:spTree>
      <p:nvGrpSpPr>
        <p:cNvPr id="86" name="Shape 86"/>
        <p:cNvGrpSpPr/>
        <p:nvPr/>
      </p:nvGrpSpPr>
      <p:grpSpPr>
        <a:xfrm>
          <a:off x="0" y="0"/>
          <a:ext cx="0" cy="0"/>
          <a:chOff x="0" y="0"/>
          <a:chExt cx="0" cy="0"/>
        </a:xfrm>
      </p:grpSpPr>
      <p:pic>
        <p:nvPicPr>
          <p:cNvPr id="87" name="Google Shape;87;p17"/>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88" name="Google Shape;88;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9" name="Google Shape;89;p17"/>
          <p:cNvSpPr txBox="1"/>
          <p:nvPr>
            <p:ph idx="1" type="subTitle"/>
          </p:nvPr>
        </p:nvSpPr>
        <p:spPr>
          <a:xfrm>
            <a:off x="720025" y="1285125"/>
            <a:ext cx="3785400" cy="3323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100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90" name="Google Shape;90;p17"/>
          <p:cNvSpPr txBox="1"/>
          <p:nvPr>
            <p:ph idx="2" type="subTitle"/>
          </p:nvPr>
        </p:nvSpPr>
        <p:spPr>
          <a:xfrm>
            <a:off x="4638600" y="1285125"/>
            <a:ext cx="3785400" cy="33234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8">
    <p:spTree>
      <p:nvGrpSpPr>
        <p:cNvPr id="91" name="Shape 91"/>
        <p:cNvGrpSpPr/>
        <p:nvPr/>
      </p:nvGrpSpPr>
      <p:grpSpPr>
        <a:xfrm>
          <a:off x="0" y="0"/>
          <a:ext cx="0" cy="0"/>
          <a:chOff x="0" y="0"/>
          <a:chExt cx="0" cy="0"/>
        </a:xfrm>
      </p:grpSpPr>
      <p:pic>
        <p:nvPicPr>
          <p:cNvPr id="92" name="Google Shape;9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93" name="Google Shape;93;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4" name="Google Shape;94;p18"/>
          <p:cNvSpPr txBox="1"/>
          <p:nvPr>
            <p:ph idx="1" type="subTitle"/>
          </p:nvPr>
        </p:nvSpPr>
        <p:spPr>
          <a:xfrm>
            <a:off x="720000" y="1024768"/>
            <a:ext cx="7704000" cy="99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95" name="Google Shape;95;p18"/>
          <p:cNvSpPr txBox="1"/>
          <p:nvPr>
            <p:ph idx="2" type="subTitle"/>
          </p:nvPr>
        </p:nvSpPr>
        <p:spPr>
          <a:xfrm>
            <a:off x="720000" y="2022268"/>
            <a:ext cx="7704000" cy="1476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96" name="Google Shape;96;p18"/>
          <p:cNvSpPr txBox="1"/>
          <p:nvPr>
            <p:ph idx="3" type="subTitle"/>
          </p:nvPr>
        </p:nvSpPr>
        <p:spPr>
          <a:xfrm>
            <a:off x="720000" y="3498375"/>
            <a:ext cx="7704000" cy="111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
    <p:spTree>
      <p:nvGrpSpPr>
        <p:cNvPr id="97" name="Shape 97"/>
        <p:cNvGrpSpPr/>
        <p:nvPr/>
      </p:nvGrpSpPr>
      <p:grpSpPr>
        <a:xfrm>
          <a:off x="0" y="0"/>
          <a:ext cx="0" cy="0"/>
          <a:chOff x="0" y="0"/>
          <a:chExt cx="0" cy="0"/>
        </a:xfrm>
      </p:grpSpPr>
      <p:pic>
        <p:nvPicPr>
          <p:cNvPr id="98" name="Google Shape;98;p19"/>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99" name="Google Shape;99;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0" name="Google Shape;100;p19"/>
          <p:cNvSpPr txBox="1"/>
          <p:nvPr>
            <p:ph idx="1" type="subTitle"/>
          </p:nvPr>
        </p:nvSpPr>
        <p:spPr>
          <a:xfrm>
            <a:off x="730330" y="2714320"/>
            <a:ext cx="2315700" cy="176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1" name="Google Shape;101;p19"/>
          <p:cNvSpPr txBox="1"/>
          <p:nvPr>
            <p:ph idx="2" type="subTitle"/>
          </p:nvPr>
        </p:nvSpPr>
        <p:spPr>
          <a:xfrm>
            <a:off x="3414525" y="2714319"/>
            <a:ext cx="2315700" cy="176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2" name="Google Shape;102;p19"/>
          <p:cNvSpPr txBox="1"/>
          <p:nvPr>
            <p:ph idx="3" type="subTitle"/>
          </p:nvPr>
        </p:nvSpPr>
        <p:spPr>
          <a:xfrm>
            <a:off x="6103014" y="2714321"/>
            <a:ext cx="2315700" cy="176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3" name="Google Shape;103;p19"/>
          <p:cNvSpPr txBox="1"/>
          <p:nvPr>
            <p:ph idx="4" type="subTitle"/>
          </p:nvPr>
        </p:nvSpPr>
        <p:spPr>
          <a:xfrm>
            <a:off x="730330" y="2105930"/>
            <a:ext cx="2315700" cy="685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04" name="Google Shape;104;p19"/>
          <p:cNvSpPr txBox="1"/>
          <p:nvPr>
            <p:ph idx="5" type="subTitle"/>
          </p:nvPr>
        </p:nvSpPr>
        <p:spPr>
          <a:xfrm>
            <a:off x="3414525" y="2105930"/>
            <a:ext cx="2315700" cy="685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05" name="Google Shape;105;p19"/>
          <p:cNvSpPr txBox="1"/>
          <p:nvPr>
            <p:ph idx="6" type="subTitle"/>
          </p:nvPr>
        </p:nvSpPr>
        <p:spPr>
          <a:xfrm>
            <a:off x="6103014" y="2105930"/>
            <a:ext cx="2315700" cy="685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108" name="Google Shape;108;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9" name="Google Shape;109;p20"/>
          <p:cNvSpPr txBox="1"/>
          <p:nvPr>
            <p:ph idx="1" type="subTitle"/>
          </p:nvPr>
        </p:nvSpPr>
        <p:spPr>
          <a:xfrm>
            <a:off x="720000" y="1164031"/>
            <a:ext cx="2967000" cy="525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0" name="Google Shape;110;p20"/>
          <p:cNvSpPr txBox="1"/>
          <p:nvPr>
            <p:ph idx="2" type="subTitle"/>
          </p:nvPr>
        </p:nvSpPr>
        <p:spPr>
          <a:xfrm>
            <a:off x="720000" y="1624697"/>
            <a:ext cx="2967000" cy="11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1" name="Google Shape;111;p20"/>
          <p:cNvSpPr txBox="1"/>
          <p:nvPr>
            <p:ph idx="3" type="subTitle"/>
          </p:nvPr>
        </p:nvSpPr>
        <p:spPr>
          <a:xfrm>
            <a:off x="4678650" y="1624697"/>
            <a:ext cx="2967000" cy="11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2" name="Google Shape;112;p20"/>
          <p:cNvSpPr txBox="1"/>
          <p:nvPr>
            <p:ph idx="4" type="subTitle"/>
          </p:nvPr>
        </p:nvSpPr>
        <p:spPr>
          <a:xfrm>
            <a:off x="720000" y="3404922"/>
            <a:ext cx="2967000" cy="11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3" name="Google Shape;113;p20"/>
          <p:cNvSpPr txBox="1"/>
          <p:nvPr>
            <p:ph idx="5" type="subTitle"/>
          </p:nvPr>
        </p:nvSpPr>
        <p:spPr>
          <a:xfrm>
            <a:off x="4678650" y="3404922"/>
            <a:ext cx="2967000" cy="11487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4" name="Google Shape;114;p20"/>
          <p:cNvSpPr txBox="1"/>
          <p:nvPr>
            <p:ph idx="6" type="subTitle"/>
          </p:nvPr>
        </p:nvSpPr>
        <p:spPr>
          <a:xfrm>
            <a:off x="720000" y="2944268"/>
            <a:ext cx="2967000" cy="525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5" name="Google Shape;115;p20"/>
          <p:cNvSpPr txBox="1"/>
          <p:nvPr>
            <p:ph idx="7" type="subTitle"/>
          </p:nvPr>
        </p:nvSpPr>
        <p:spPr>
          <a:xfrm>
            <a:off x="4678650" y="1164031"/>
            <a:ext cx="2967000" cy="525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
        <p:nvSpPr>
          <p:cNvPr id="116" name="Google Shape;116;p20"/>
          <p:cNvSpPr txBox="1"/>
          <p:nvPr>
            <p:ph idx="8" type="subTitle"/>
          </p:nvPr>
        </p:nvSpPr>
        <p:spPr>
          <a:xfrm>
            <a:off x="4678650" y="2944268"/>
            <a:ext cx="2967000" cy="5259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2400"/>
              <a:buFont typeface="Raleway"/>
              <a:buNone/>
              <a:defRPr sz="2400">
                <a:solidFill>
                  <a:schemeClr val="dk1"/>
                </a:solidFill>
                <a:latin typeface="Raleway"/>
                <a:ea typeface="Raleway"/>
                <a:cs typeface="Raleway"/>
                <a:sym typeface="Raleway"/>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14" cy="5143500"/>
          </a:xfrm>
          <a:prstGeom prst="rect">
            <a:avLst/>
          </a:prstGeom>
          <a:noFill/>
          <a:ln>
            <a:noFill/>
          </a:ln>
        </p:spPr>
      </p:pic>
      <p:sp>
        <p:nvSpPr>
          <p:cNvPr id="14" name="Google Shape;14;p3"/>
          <p:cNvSpPr txBox="1"/>
          <p:nvPr>
            <p:ph type="title"/>
          </p:nvPr>
        </p:nvSpPr>
        <p:spPr>
          <a:xfrm>
            <a:off x="4200050" y="2628866"/>
            <a:ext cx="3943500" cy="1066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hasCustomPrompt="1" idx="2" type="title"/>
          </p:nvPr>
        </p:nvSpPr>
        <p:spPr>
          <a:xfrm>
            <a:off x="4319925" y="1560475"/>
            <a:ext cx="989100" cy="8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000">
                <a:solidFill>
                  <a:schemeClr val="accent1"/>
                </a:solidFill>
                <a:latin typeface="Be Vietnam Pro Thin"/>
                <a:ea typeface="Be Vietnam Pro Thin"/>
                <a:cs typeface="Be Vietnam Pro Thin"/>
                <a:sym typeface="Be Vietnam Pro Thin"/>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p:nvPr>
            <p:ph idx="3" type="pic"/>
          </p:nvPr>
        </p:nvSpPr>
        <p:spPr>
          <a:xfrm>
            <a:off x="721775" y="535000"/>
            <a:ext cx="3081300" cy="4073700"/>
          </a:xfrm>
          <a:prstGeom prst="roundRect">
            <a:avLst>
              <a:gd fmla="val 16667" name="adj"/>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17" name="Shape 117"/>
        <p:cNvGrpSpPr/>
        <p:nvPr/>
      </p:nvGrpSpPr>
      <p:grpSpPr>
        <a:xfrm>
          <a:off x="0" y="0"/>
          <a:ext cx="0" cy="0"/>
          <a:chOff x="0" y="0"/>
          <a:chExt cx="0" cy="0"/>
        </a:xfrm>
      </p:grpSpPr>
      <p:pic>
        <p:nvPicPr>
          <p:cNvPr id="118" name="Google Shape;118;p21"/>
          <p:cNvPicPr preferRelativeResize="0"/>
          <p:nvPr/>
        </p:nvPicPr>
        <p:blipFill>
          <a:blip r:embed="rId2">
            <a:alphaModFix/>
          </a:blip>
          <a:stretch>
            <a:fillRect/>
          </a:stretch>
        </p:blipFill>
        <p:spPr>
          <a:xfrm flipH="1">
            <a:off x="0" y="0"/>
            <a:ext cx="9144014" cy="5143500"/>
          </a:xfrm>
          <a:prstGeom prst="rect">
            <a:avLst/>
          </a:prstGeom>
          <a:noFill/>
          <a:ln>
            <a:noFill/>
          </a:ln>
        </p:spPr>
      </p:pic>
      <p:sp>
        <p:nvSpPr>
          <p:cNvPr id="119" name="Google Shape;119;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0" name="Google Shape;120;p21"/>
          <p:cNvSpPr txBox="1"/>
          <p:nvPr>
            <p:ph idx="1" type="subTitle"/>
          </p:nvPr>
        </p:nvSpPr>
        <p:spPr>
          <a:xfrm>
            <a:off x="720000" y="1628879"/>
            <a:ext cx="22275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 name="Google Shape;121;p21"/>
          <p:cNvSpPr txBox="1"/>
          <p:nvPr>
            <p:ph idx="2" type="subTitle"/>
          </p:nvPr>
        </p:nvSpPr>
        <p:spPr>
          <a:xfrm>
            <a:off x="3453605" y="1628879"/>
            <a:ext cx="22275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 name="Google Shape;122;p21"/>
          <p:cNvSpPr txBox="1"/>
          <p:nvPr>
            <p:ph idx="3" type="subTitle"/>
          </p:nvPr>
        </p:nvSpPr>
        <p:spPr>
          <a:xfrm>
            <a:off x="720000" y="3406229"/>
            <a:ext cx="22287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1"/>
          <p:cNvSpPr txBox="1"/>
          <p:nvPr>
            <p:ph idx="4" type="subTitle"/>
          </p:nvPr>
        </p:nvSpPr>
        <p:spPr>
          <a:xfrm>
            <a:off x="3453605" y="3406229"/>
            <a:ext cx="22287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4" name="Google Shape;124;p21"/>
          <p:cNvSpPr txBox="1"/>
          <p:nvPr>
            <p:ph idx="5" type="subTitle"/>
          </p:nvPr>
        </p:nvSpPr>
        <p:spPr>
          <a:xfrm>
            <a:off x="6192109" y="1628879"/>
            <a:ext cx="22275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5" name="Google Shape;125;p21"/>
          <p:cNvSpPr txBox="1"/>
          <p:nvPr>
            <p:ph idx="6" type="subTitle"/>
          </p:nvPr>
        </p:nvSpPr>
        <p:spPr>
          <a:xfrm>
            <a:off x="6192109" y="3406229"/>
            <a:ext cx="2227500" cy="120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6" name="Google Shape;126;p21"/>
          <p:cNvSpPr txBox="1"/>
          <p:nvPr>
            <p:ph idx="7" type="subTitle"/>
          </p:nvPr>
        </p:nvSpPr>
        <p:spPr>
          <a:xfrm>
            <a:off x="720000" y="1283184"/>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27" name="Google Shape;127;p21"/>
          <p:cNvSpPr txBox="1"/>
          <p:nvPr>
            <p:ph idx="8" type="subTitle"/>
          </p:nvPr>
        </p:nvSpPr>
        <p:spPr>
          <a:xfrm>
            <a:off x="3453600" y="1283184"/>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28" name="Google Shape;128;p21"/>
          <p:cNvSpPr txBox="1"/>
          <p:nvPr>
            <p:ph idx="9" type="subTitle"/>
          </p:nvPr>
        </p:nvSpPr>
        <p:spPr>
          <a:xfrm>
            <a:off x="6192100" y="1283184"/>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29" name="Google Shape;129;p21"/>
          <p:cNvSpPr txBox="1"/>
          <p:nvPr>
            <p:ph idx="13" type="subTitle"/>
          </p:nvPr>
        </p:nvSpPr>
        <p:spPr>
          <a:xfrm>
            <a:off x="720000" y="3062103"/>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30" name="Google Shape;130;p21"/>
          <p:cNvSpPr txBox="1"/>
          <p:nvPr>
            <p:ph idx="14" type="subTitle"/>
          </p:nvPr>
        </p:nvSpPr>
        <p:spPr>
          <a:xfrm>
            <a:off x="3453600" y="3062103"/>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131" name="Google Shape;131;p21"/>
          <p:cNvSpPr txBox="1"/>
          <p:nvPr>
            <p:ph idx="15" type="subTitle"/>
          </p:nvPr>
        </p:nvSpPr>
        <p:spPr>
          <a:xfrm>
            <a:off x="6192100" y="3062103"/>
            <a:ext cx="2228700" cy="421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
    <p:spTree>
      <p:nvGrpSpPr>
        <p:cNvPr id="132" name="Shape 132"/>
        <p:cNvGrpSpPr/>
        <p:nvPr/>
      </p:nvGrpSpPr>
      <p:grpSpPr>
        <a:xfrm>
          <a:off x="0" y="0"/>
          <a:ext cx="0" cy="0"/>
          <a:chOff x="0" y="0"/>
          <a:chExt cx="0" cy="0"/>
        </a:xfrm>
      </p:grpSpPr>
      <p:pic>
        <p:nvPicPr>
          <p:cNvPr id="133" name="Google Shape;133;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4" name="Google Shape;134;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5" name="Google Shape;135;p22"/>
          <p:cNvSpPr txBox="1"/>
          <p:nvPr>
            <p:ph idx="1" type="subTitle"/>
          </p:nvPr>
        </p:nvSpPr>
        <p:spPr>
          <a:xfrm>
            <a:off x="720000" y="1232200"/>
            <a:ext cx="7671000" cy="10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9">
    <p:spTree>
      <p:nvGrpSpPr>
        <p:cNvPr id="136" name="Shape 136"/>
        <p:cNvGrpSpPr/>
        <p:nvPr/>
      </p:nvGrpSpPr>
      <p:grpSpPr>
        <a:xfrm>
          <a:off x="0" y="0"/>
          <a:ext cx="0" cy="0"/>
          <a:chOff x="0" y="0"/>
          <a:chExt cx="0" cy="0"/>
        </a:xfrm>
      </p:grpSpPr>
      <p:pic>
        <p:nvPicPr>
          <p:cNvPr id="137" name="Google Shape;137;p23"/>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138" name="Google Shape;138;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9_1">
    <p:spTree>
      <p:nvGrpSpPr>
        <p:cNvPr id="139" name="Shape 139"/>
        <p:cNvGrpSpPr/>
        <p:nvPr/>
      </p:nvGrpSpPr>
      <p:grpSpPr>
        <a:xfrm>
          <a:off x="0" y="0"/>
          <a:ext cx="0" cy="0"/>
          <a:chOff x="0" y="0"/>
          <a:chExt cx="0" cy="0"/>
        </a:xfrm>
      </p:grpSpPr>
      <p:pic>
        <p:nvPicPr>
          <p:cNvPr id="140" name="Google Shape;140;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1" name="Google Shape;141;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9_1_1">
    <p:spTree>
      <p:nvGrpSpPr>
        <p:cNvPr id="142" name="Shape 142"/>
        <p:cNvGrpSpPr/>
        <p:nvPr/>
      </p:nvGrpSpPr>
      <p:grpSpPr>
        <a:xfrm>
          <a:off x="0" y="0"/>
          <a:ext cx="0" cy="0"/>
          <a:chOff x="0" y="0"/>
          <a:chExt cx="0" cy="0"/>
        </a:xfrm>
      </p:grpSpPr>
      <p:pic>
        <p:nvPicPr>
          <p:cNvPr id="143" name="Google Shape;143;p25"/>
          <p:cNvPicPr preferRelativeResize="0"/>
          <p:nvPr/>
        </p:nvPicPr>
        <p:blipFill>
          <a:blip r:embed="rId2">
            <a:alphaModFix/>
          </a:blip>
          <a:stretch>
            <a:fillRect/>
          </a:stretch>
        </p:blipFill>
        <p:spPr>
          <a:xfrm rot="10800000">
            <a:off x="0" y="0"/>
            <a:ext cx="9144014" cy="5143500"/>
          </a:xfrm>
          <a:prstGeom prst="rect">
            <a:avLst/>
          </a:prstGeom>
          <a:noFill/>
          <a:ln>
            <a:noFill/>
          </a:ln>
        </p:spPr>
      </p:pic>
      <p:sp>
        <p:nvSpPr>
          <p:cNvPr id="144" name="Google Shape;144;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9_1_1_1">
    <p:spTree>
      <p:nvGrpSpPr>
        <p:cNvPr id="145" name="Shape 145"/>
        <p:cNvGrpSpPr/>
        <p:nvPr/>
      </p:nvGrpSpPr>
      <p:grpSpPr>
        <a:xfrm>
          <a:off x="0" y="0"/>
          <a:ext cx="0" cy="0"/>
          <a:chOff x="0" y="0"/>
          <a:chExt cx="0" cy="0"/>
        </a:xfrm>
      </p:grpSpPr>
      <p:pic>
        <p:nvPicPr>
          <p:cNvPr id="146" name="Google Shape;146;p26"/>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147" name="Google Shape;147;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48" name="Shape 148"/>
        <p:cNvGrpSpPr/>
        <p:nvPr/>
      </p:nvGrpSpPr>
      <p:grpSpPr>
        <a:xfrm>
          <a:off x="0" y="0"/>
          <a:ext cx="0" cy="0"/>
          <a:chOff x="0" y="0"/>
          <a:chExt cx="0" cy="0"/>
        </a:xfrm>
      </p:grpSpPr>
      <p:pic>
        <p:nvPicPr>
          <p:cNvPr id="149" name="Google Shape;149;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50" name="Google Shape;150;p27"/>
          <p:cNvSpPr txBox="1"/>
          <p:nvPr>
            <p:ph type="ctrTitle"/>
          </p:nvPr>
        </p:nvSpPr>
        <p:spPr>
          <a:xfrm>
            <a:off x="2682900" y="535000"/>
            <a:ext cx="3778200" cy="99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1" name="Google Shape;151;p27"/>
          <p:cNvSpPr txBox="1"/>
          <p:nvPr>
            <p:ph idx="1" type="subTitle"/>
          </p:nvPr>
        </p:nvSpPr>
        <p:spPr>
          <a:xfrm>
            <a:off x="2682900" y="1493525"/>
            <a:ext cx="3778200" cy="1269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52" name="Google Shape;152;p27"/>
          <p:cNvSpPr txBox="1"/>
          <p:nvPr/>
        </p:nvSpPr>
        <p:spPr>
          <a:xfrm>
            <a:off x="2471250" y="3496925"/>
            <a:ext cx="4201500" cy="615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000">
                <a:solidFill>
                  <a:schemeClr val="dk1"/>
                </a:solidFill>
                <a:latin typeface="Open Sans"/>
                <a:ea typeface="Open Sans"/>
                <a:cs typeface="Open Sans"/>
                <a:sym typeface="Open Sans"/>
              </a:rPr>
              <a:t>CREDITS:</a:t>
            </a:r>
            <a:r>
              <a:rPr lang="en" sz="1000">
                <a:solidFill>
                  <a:schemeClr val="dk1"/>
                </a:solidFill>
                <a:latin typeface="Open Sans"/>
                <a:ea typeface="Open Sans"/>
                <a:cs typeface="Open Sans"/>
                <a:sym typeface="Open Sans"/>
              </a:rPr>
              <a:t> This presentation template was created by </a:t>
            </a:r>
            <a:r>
              <a:rPr b="1" lang="en" sz="1000" u="sng">
                <a:solidFill>
                  <a:schemeClr val="dk1"/>
                </a:solidFill>
                <a:latin typeface="Open Sans"/>
                <a:ea typeface="Open Sans"/>
                <a:cs typeface="Open Sans"/>
                <a:sym typeface="Open Sans"/>
                <a:hlinkClick r:id="rId3">
                  <a:extLst>
                    <a:ext uri="{A12FA001-AC4F-418D-AE19-62706E023703}">
                      <ahyp:hlinkClr val="tx"/>
                    </a:ext>
                  </a:extLst>
                </a:hlinkClick>
              </a:rPr>
              <a:t>Slidesgo</a:t>
            </a:r>
            <a:r>
              <a:rPr b="1" lang="en" sz="1000" u="sng">
                <a:solidFill>
                  <a:schemeClr val="dk1"/>
                </a:solidFill>
                <a:latin typeface="Open Sans"/>
                <a:ea typeface="Open Sans"/>
                <a:cs typeface="Open Sans"/>
                <a:sym typeface="Open Sans"/>
              </a:rPr>
              <a:t>,</a:t>
            </a:r>
            <a:r>
              <a:rPr b="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and includes </a:t>
            </a:r>
            <a:r>
              <a:rPr lang="en" sz="1000">
                <a:solidFill>
                  <a:schemeClr val="dk1"/>
                </a:solidFill>
                <a:latin typeface="Open Sans"/>
                <a:ea typeface="Open Sans"/>
                <a:cs typeface="Open Sans"/>
                <a:sym typeface="Open Sans"/>
              </a:rPr>
              <a:t>icons by </a:t>
            </a:r>
            <a:r>
              <a:rPr b="1" lang="en" sz="1000" u="sng">
                <a:solidFill>
                  <a:schemeClr val="dk1"/>
                </a:solidFill>
                <a:latin typeface="Open Sans"/>
                <a:ea typeface="Open Sans"/>
                <a:cs typeface="Open Sans"/>
                <a:sym typeface="Open Sans"/>
                <a:hlinkClick r:id="rId4">
                  <a:extLst>
                    <a:ext uri="{A12FA001-AC4F-418D-AE19-62706E023703}">
                      <ahyp:hlinkClr val="tx"/>
                    </a:ext>
                  </a:extLst>
                </a:hlinkClick>
              </a:rPr>
              <a:t>Flaticon</a:t>
            </a:r>
            <a:r>
              <a:rPr b="1" lang="en" sz="1000">
                <a:solidFill>
                  <a:schemeClr val="dk1"/>
                </a:solidFill>
                <a:latin typeface="Open Sans"/>
                <a:ea typeface="Open Sans"/>
                <a:cs typeface="Open Sans"/>
                <a:sym typeface="Open Sans"/>
              </a:rPr>
              <a:t> </a:t>
            </a:r>
            <a:r>
              <a:rPr lang="en" sz="1000">
                <a:solidFill>
                  <a:schemeClr val="dk1"/>
                </a:solidFill>
                <a:latin typeface="Open Sans"/>
                <a:ea typeface="Open Sans"/>
                <a:cs typeface="Open Sans"/>
                <a:sym typeface="Open Sans"/>
              </a:rPr>
              <a:t>and infographics &amp; images by </a:t>
            </a:r>
            <a:r>
              <a:rPr b="1" lang="en" sz="1000" u="sng">
                <a:solidFill>
                  <a:schemeClr val="dk1"/>
                </a:solidFill>
                <a:latin typeface="Open Sans"/>
                <a:ea typeface="Open Sans"/>
                <a:cs typeface="Open Sans"/>
                <a:sym typeface="Open Sans"/>
                <a:hlinkClick r:id="rId5">
                  <a:extLst>
                    <a:ext uri="{A12FA001-AC4F-418D-AE19-62706E023703}">
                      <ahyp:hlinkClr val="tx"/>
                    </a:ext>
                  </a:extLst>
                </a:hlinkClick>
              </a:rPr>
              <a:t>Freepik</a:t>
            </a:r>
            <a:endParaRPr b="1" sz="1000" u="sng">
              <a:solidFill>
                <a:schemeClr val="dk1"/>
              </a:solidFill>
              <a:highlight>
                <a:srgbClr val="DFDEFC"/>
              </a:highlight>
              <a:latin typeface="Open Sans"/>
              <a:ea typeface="Open Sans"/>
              <a:cs typeface="Open Sans"/>
              <a:sym typeface="Open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53" name="Shape 153"/>
        <p:cNvGrpSpPr/>
        <p:nvPr/>
      </p:nvGrpSpPr>
      <p:grpSpPr>
        <a:xfrm>
          <a:off x="0" y="0"/>
          <a:ext cx="0" cy="0"/>
          <a:chOff x="0" y="0"/>
          <a:chExt cx="0" cy="0"/>
        </a:xfrm>
      </p:grpSpPr>
      <p:pic>
        <p:nvPicPr>
          <p:cNvPr id="154" name="Google Shape;154;p28"/>
          <p:cNvPicPr preferRelativeResize="0"/>
          <p:nvPr/>
        </p:nvPicPr>
        <p:blipFill>
          <a:blip r:embed="rId2">
            <a:alphaModFix/>
          </a:blip>
          <a:stretch>
            <a:fillRect/>
          </a:stretch>
        </p:blipFill>
        <p:spPr>
          <a:xfrm>
            <a:off x="0" y="0"/>
            <a:ext cx="9143990" cy="51435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55" name="Shape 155"/>
        <p:cNvGrpSpPr/>
        <p:nvPr/>
      </p:nvGrpSpPr>
      <p:grpSpPr>
        <a:xfrm>
          <a:off x="0" y="0"/>
          <a:ext cx="0" cy="0"/>
          <a:chOff x="0" y="0"/>
          <a:chExt cx="0" cy="0"/>
        </a:xfrm>
      </p:grpSpPr>
      <p:pic>
        <p:nvPicPr>
          <p:cNvPr id="156" name="Google Shape;156;p29"/>
          <p:cNvPicPr preferRelativeResize="0"/>
          <p:nvPr/>
        </p:nvPicPr>
        <p:blipFill>
          <a:blip r:embed="rId2">
            <a:alphaModFix/>
          </a:blip>
          <a:stretch>
            <a:fillRect/>
          </a:stretch>
        </p:blipFill>
        <p:spPr>
          <a:xfrm>
            <a:off x="0" y="0"/>
            <a:ext cx="9144000" cy="514350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19" name="Google Shape;1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20" name="Google Shape;20;p4"/>
          <p:cNvSpPr txBox="1"/>
          <p:nvPr>
            <p:ph idx="1" type="body"/>
          </p:nvPr>
        </p:nvSpPr>
        <p:spPr>
          <a:xfrm>
            <a:off x="720000" y="1061700"/>
            <a:ext cx="7704000" cy="4617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5"/>
          <p:cNvSpPr txBox="1"/>
          <p:nvPr>
            <p:ph idx="1" type="subTitle"/>
          </p:nvPr>
        </p:nvSpPr>
        <p:spPr>
          <a:xfrm>
            <a:off x="4646725" y="2726550"/>
            <a:ext cx="27483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 name="Google Shape;25;p5"/>
          <p:cNvSpPr txBox="1"/>
          <p:nvPr>
            <p:ph idx="2" type="subTitle"/>
          </p:nvPr>
        </p:nvSpPr>
        <p:spPr>
          <a:xfrm>
            <a:off x="720000" y="2726557"/>
            <a:ext cx="2748300" cy="175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 name="Google Shape;26;p5"/>
          <p:cNvSpPr txBox="1"/>
          <p:nvPr>
            <p:ph idx="3" type="subTitle"/>
          </p:nvPr>
        </p:nvSpPr>
        <p:spPr>
          <a:xfrm>
            <a:off x="720000" y="2236104"/>
            <a:ext cx="27483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
        <p:nvSpPr>
          <p:cNvPr id="27" name="Google Shape;27;p5"/>
          <p:cNvSpPr txBox="1"/>
          <p:nvPr>
            <p:ph idx="4" type="subTitle"/>
          </p:nvPr>
        </p:nvSpPr>
        <p:spPr>
          <a:xfrm>
            <a:off x="4646725" y="2236104"/>
            <a:ext cx="27483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Raleway"/>
              <a:buNone/>
              <a:defRPr sz="1800">
                <a:solidFill>
                  <a:schemeClr val="dk1"/>
                </a:solidFill>
                <a:latin typeface="Be Vietnam Pro Medium"/>
                <a:ea typeface="Be Vietnam Pro Medium"/>
                <a:cs typeface="Be Vietnam Pro Medium"/>
                <a:sym typeface="Be Vietnam Pro Medium"/>
              </a:defRPr>
            </a:lvl1pPr>
            <a:lvl2pPr lvl="1" rtl="0" algn="ctr">
              <a:lnSpc>
                <a:spcPct val="100000"/>
              </a:lnSpc>
              <a:spcBef>
                <a:spcPts val="0"/>
              </a:spcBef>
              <a:spcAft>
                <a:spcPts val="0"/>
              </a:spcAft>
              <a:buSzPts val="2400"/>
              <a:buFont typeface="Raleway"/>
              <a:buNone/>
              <a:defRPr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sz="2400">
                <a:latin typeface="Raleway"/>
                <a:ea typeface="Raleway"/>
                <a:cs typeface="Raleway"/>
                <a:sym typeface="Raleway"/>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pic>
        <p:nvPicPr>
          <p:cNvPr id="29" name="Google Shape;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0" name="Google Shape;30;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rot="10800000">
            <a:off x="0" y="0"/>
            <a:ext cx="9144000" cy="5143500"/>
          </a:xfrm>
          <a:prstGeom prst="rect">
            <a:avLst/>
          </a:prstGeom>
          <a:noFill/>
          <a:ln>
            <a:noFill/>
          </a:ln>
        </p:spPr>
      </p:pic>
      <p:sp>
        <p:nvSpPr>
          <p:cNvPr id="33" name="Google Shape;33;p7"/>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 name="Google Shape;34;p7"/>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35" name="Google Shape;35;p7"/>
          <p:cNvSpPr/>
          <p:nvPr>
            <p:ph idx="2" type="pic"/>
          </p:nvPr>
        </p:nvSpPr>
        <p:spPr>
          <a:xfrm>
            <a:off x="5063025" y="535000"/>
            <a:ext cx="3366000" cy="4073400"/>
          </a:xfrm>
          <a:prstGeom prst="roundRect">
            <a:avLst>
              <a:gd fmla="val 16667"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pic>
        <p:nvPicPr>
          <p:cNvPr id="37" name="Google Shape;37;p8"/>
          <p:cNvPicPr preferRelativeResize="0"/>
          <p:nvPr/>
        </p:nvPicPr>
        <p:blipFill>
          <a:blip r:embed="rId2">
            <a:alphaModFix/>
          </a:blip>
          <a:stretch>
            <a:fillRect/>
          </a:stretch>
        </p:blipFill>
        <p:spPr>
          <a:xfrm flipH="1" rot="10800000">
            <a:off x="0" y="0"/>
            <a:ext cx="9144000" cy="5143500"/>
          </a:xfrm>
          <a:prstGeom prst="rect">
            <a:avLst/>
          </a:prstGeom>
          <a:noFill/>
          <a:ln>
            <a:noFill/>
          </a:ln>
        </p:spPr>
      </p:pic>
      <p:sp>
        <p:nvSpPr>
          <p:cNvPr id="38" name="Google Shape;38;p8"/>
          <p:cNvSpPr txBox="1"/>
          <p:nvPr>
            <p:ph type="title"/>
          </p:nvPr>
        </p:nvSpPr>
        <p:spPr>
          <a:xfrm>
            <a:off x="2167150" y="1307100"/>
            <a:ext cx="48096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pic>
        <p:nvPicPr>
          <p:cNvPr id="40" name="Google Shape;40;p9"/>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41" name="Google Shape;41;p9"/>
          <p:cNvSpPr txBox="1"/>
          <p:nvPr>
            <p:ph type="title"/>
          </p:nvPr>
        </p:nvSpPr>
        <p:spPr>
          <a:xfrm>
            <a:off x="2201813" y="1584874"/>
            <a:ext cx="4740300" cy="841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9"/>
          <p:cNvSpPr txBox="1"/>
          <p:nvPr>
            <p:ph idx="1" type="subTitle"/>
          </p:nvPr>
        </p:nvSpPr>
        <p:spPr>
          <a:xfrm>
            <a:off x="2201888" y="2427926"/>
            <a:ext cx="4740300" cy="113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p:nvPr>
            <p:ph idx="2" type="pic"/>
          </p:nvPr>
        </p:nvSpPr>
        <p:spPr>
          <a:xfrm>
            <a:off x="-6875" y="0"/>
            <a:ext cx="9144000" cy="5157300"/>
          </a:xfrm>
          <a:prstGeom prst="rect">
            <a:avLst/>
          </a:prstGeom>
          <a:noFill/>
          <a:ln>
            <a:noFill/>
          </a:ln>
        </p:spPr>
      </p:sp>
      <p:sp>
        <p:nvSpPr>
          <p:cNvPr id="45" name="Google Shape;45;p10"/>
          <p:cNvSpPr txBox="1"/>
          <p:nvPr>
            <p:ph type="title"/>
          </p:nvPr>
        </p:nvSpPr>
        <p:spPr>
          <a:xfrm>
            <a:off x="720000" y="4038000"/>
            <a:ext cx="7704000" cy="572700"/>
          </a:xfrm>
          <a:prstGeom prst="rect">
            <a:avLst/>
          </a:prstGeom>
          <a:solidFill>
            <a:schemeClr val="lt1"/>
          </a:solidFill>
        </p:spPr>
        <p:txBody>
          <a:bodyPr anchorCtr="0" anchor="ctr"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Be Vietnam Pro Medium"/>
              <a:buNone/>
              <a:defRPr sz="3000">
                <a:solidFill>
                  <a:schemeClr val="dk1"/>
                </a:solidFill>
                <a:latin typeface="Be Vietnam Pro Medium"/>
                <a:ea typeface="Be Vietnam Pro Medium"/>
                <a:cs typeface="Be Vietnam Pro Medium"/>
                <a:sym typeface="Be Vietnam Pro Medium"/>
              </a:defRPr>
            </a:lvl1pPr>
            <a:lvl2pPr lvl="1"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2pPr>
            <a:lvl3pPr lvl="2"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3pPr>
            <a:lvl4pPr lvl="3"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4pPr>
            <a:lvl5pPr lvl="4"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5pPr>
            <a:lvl6pPr lvl="5"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6pPr>
            <a:lvl7pPr lvl="6"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7pPr>
            <a:lvl8pPr lvl="7"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8pPr>
            <a:lvl9pPr lvl="8" rtl="0">
              <a:spcBef>
                <a:spcPts val="0"/>
              </a:spcBef>
              <a:spcAft>
                <a:spcPts val="0"/>
              </a:spcAft>
              <a:buClr>
                <a:schemeClr val="dk1"/>
              </a:buClr>
              <a:buSzPts val="3500"/>
              <a:buFont typeface="Be Vietnam Pro Medium"/>
              <a:buNone/>
              <a:defRPr sz="3500">
                <a:solidFill>
                  <a:schemeClr val="dk1"/>
                </a:solidFill>
                <a:latin typeface="Be Vietnam Pro Medium"/>
                <a:ea typeface="Be Vietnam Pro Medium"/>
                <a:cs typeface="Be Vietnam Pro Medium"/>
                <a:sym typeface="Be Vietnam Pro Medium"/>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1pPr>
            <a:lvl2pPr indent="-317500" lvl="1" marL="9144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2pPr>
            <a:lvl3pPr indent="-317500" lvl="2" marL="13716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3pPr>
            <a:lvl4pPr indent="-317500" lvl="3" marL="18288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4pPr>
            <a:lvl5pPr indent="-317500" lvl="4" marL="22860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5pPr>
            <a:lvl6pPr indent="-317500" lvl="5" marL="27432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6pPr>
            <a:lvl7pPr indent="-317500" lvl="6" marL="32004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7pPr>
            <a:lvl8pPr indent="-317500" lvl="7" marL="36576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8pPr>
            <a:lvl9pPr indent="-317500" lvl="8" marL="4114800">
              <a:lnSpc>
                <a:spcPct val="100000"/>
              </a:lnSpc>
              <a:spcBef>
                <a:spcPts val="0"/>
              </a:spcBef>
              <a:spcAft>
                <a:spcPts val="0"/>
              </a:spcAft>
              <a:buClr>
                <a:schemeClr val="dk1"/>
              </a:buClr>
              <a:buSzPts val="1400"/>
              <a:buFont typeface="League Spartan"/>
              <a:buChar char="■"/>
              <a:defRPr>
                <a:solidFill>
                  <a:schemeClr val="dk1"/>
                </a:solidFill>
                <a:latin typeface="League Spartan"/>
                <a:ea typeface="League Spartan"/>
                <a:cs typeface="League Spartan"/>
                <a:sym typeface="League Sparta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hyperlink" Target="https://globalnews.ca/video/11165765/call-to-action-on-red-dress-day-in-kelowna/"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wfn.ca/blog/Red-Dress-Day-Acknowledging-the-Crisis-Honouring-the-Lives-Lost.htm" TargetMode="External"/><Relationship Id="rId4" Type="http://schemas.openxmlformats.org/officeDocument/2006/relationships/image" Target="../media/image26.png"/><Relationship Id="rId9" Type="http://schemas.openxmlformats.org/officeDocument/2006/relationships/hyperlink" Target="https://www.okanagancollege.ca/news/red-dress-day" TargetMode="External"/><Relationship Id="rId5" Type="http://schemas.openxmlformats.org/officeDocument/2006/relationships/hyperlink" Target="https://www.wfn.ca/blog/Red-Dress-Day-Acknowledging-the-Crisis-Honouring-the-Lives-Lost.htm" TargetMode="External"/><Relationship Id="rId6" Type="http://schemas.openxmlformats.org/officeDocument/2006/relationships/image" Target="../media/image23.png"/><Relationship Id="rId7" Type="http://schemas.openxmlformats.org/officeDocument/2006/relationships/hyperlink" Target="https://indiginews.com/news/syilx-students-lead-red-dress-day-event-with-powerful-calls-for-change/" TargetMode="External"/><Relationship Id="rId8" Type="http://schemas.openxmlformats.org/officeDocument/2006/relationships/image" Target="../media/image24.png"/><Relationship Id="rId11" Type="http://schemas.openxmlformats.org/officeDocument/2006/relationships/hyperlink" Target="https://www.aptnnews.ca/national-news/beyond-red-dress-day-7-calls-to-action-for-indigenous-allies/" TargetMode="External"/><Relationship Id="rId10" Type="http://schemas.openxmlformats.org/officeDocument/2006/relationships/image" Target="../media/image35.png"/><Relationship Id="rId13" Type="http://schemas.openxmlformats.org/officeDocument/2006/relationships/hyperlink" Target="https://guides.library.ubc.ca/mmiwg" TargetMode="External"/><Relationship Id="rId1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hyperlink" Target="https://www.carolynroberts.net/single-post/thinking-about-red-dress-day-for-elementary-studen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education.moosehidecampaign.ca/earlyyears/" TargetMode="External"/><Relationship Id="rId4" Type="http://schemas.openxmlformats.org/officeDocument/2006/relationships/hyperlink" Target="https://education.moosehidecampaign.ca/earlyyears/" TargetMode="External"/><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hyperlink" Target="https://www.teachermag.ca/post/lesson-ideas-to-commemorate-red-dress-day-the-national-day-of-awareness-for-mmiwg" TargetMode="External"/><Relationship Id="rId4" Type="http://schemas.openxmlformats.org/officeDocument/2006/relationships/hyperlink" Target="http://www.youtube.com/watch?v=gQFOejhjHYY" TargetMode="External"/><Relationship Id="rId5"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ocs.google.com/presentation/d/1m6Pgfd_QWtK4yckKlAduyMLVVFwZuFNzLzw60iFTFsE/edit?slide=id.g354256a7c95_0_1160#slide=id.g354256a7c95_0_1160"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0.jpg"/><Relationship Id="rId4" Type="http://schemas.openxmlformats.org/officeDocument/2006/relationships/image" Target="../media/image49.jpg"/><Relationship Id="rId5" Type="http://schemas.openxmlformats.org/officeDocument/2006/relationships/image" Target="../media/image48.jpg"/><Relationship Id="rId6" Type="http://schemas.openxmlformats.org/officeDocument/2006/relationships/image" Target="../media/image52.jpg"/><Relationship Id="rId7" Type="http://schemas.openxmlformats.org/officeDocument/2006/relationships/image" Target="../media/image5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www.youtube-nocookie.com/embed/hG_9d260YeI" TargetMode="External"/><Relationship Id="rId4" Type="http://schemas.openxmlformats.org/officeDocument/2006/relationships/hyperlink" Target="http://www.youtube.com/watch?v=hG_9d260YeI" TargetMode="External"/><Relationship Id="rId5"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hyperlink" Target="https://definingmomentscanada.ca/bryce100/educational-resources/lesson-plan-dr-bryce-advocacy/" TargetMode="Externa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hyperlink" Target="https://nwac-afac.ca/assets-knowledge-centre/Red-dress-day-TOOL-KIT.pdf"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s://education.moosehidecampaign.ca/middleyears/" TargetMode="External"/><Relationship Id="rId4" Type="http://schemas.openxmlformats.org/officeDocument/2006/relationships/hyperlink" Target="https://education.moosehidecampaign.ca/middleyears/" TargetMode="External"/><Relationship Id="rId5"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libguides.okanagan.bc.ca/IndigenousStudies/two-spirit-and-indigiqueer" TargetMode="External"/><Relationship Id="rId4" Type="http://schemas.openxmlformats.org/officeDocument/2006/relationships/hyperlink" Target="https://libguides.okanagan.bc.ca/IndigenousStudies/two-spirit-and-indigiqueer" TargetMode="External"/><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hyperlink" Target="https://www.efryokanagan.com/" TargetMode="External"/><Relationship Id="rId4" Type="http://schemas.openxmlformats.org/officeDocument/2006/relationships/hyperlink" Target="https://www.hopeforwellness.ca/" TargetMode="External"/><Relationship Id="rId5" Type="http://schemas.openxmlformats.org/officeDocument/2006/relationships/hyperlink" Target="https://www.rcaanc-cirnac.gc.ca/eng/1541187352297/1541187392851" TargetMode="External"/><Relationship Id="rId6" Type="http://schemas.openxmlformats.org/officeDocument/2006/relationships/hyperlink" Target="https://www.wfn.ca/health-wellness.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hyperlink" Target="http://www.youtube.com/watch?v=p8y-alCZyrs" TargetMode="Externa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s://education.moosehidecampaign.ca/lateryears/" TargetMode="External"/><Relationship Id="rId4" Type="http://schemas.openxmlformats.org/officeDocument/2006/relationships/hyperlink" Target="https://education.moosehidecampaign.ca/lateryears/" TargetMode="External"/><Relationship Id="rId5"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hyperlink" Target="https://downiewenjack.ca/wp-content/uploads/2024/05/Lesson-Plan-Red-Dress-Day.pdf" TargetMode="External"/><Relationship Id="rId4" Type="http://schemas.openxmlformats.org/officeDocument/2006/relationships/hyperlink" Target="https://downiewenjack.ca/wp-content/uploads/2024/05/Lesson-Plan-Red-Dress-Day.pdf" TargetMode="External"/><Relationship Id="rId5"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s://www.cbc.ca/missingandmurdered/" TargetMode="Externa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hyperlink" Target="https://www.carolynroberts.net/_files/ugd/3739ac_80f711a038954e55ab7a07ee7b53c4a0.pdf" TargetMode="External"/><Relationship Id="rId4" Type="http://schemas.openxmlformats.org/officeDocument/2006/relationships/hyperlink" Target="https://www.carolynroberts.net/_files/ugd/3739ac_80f711a038954e55ab7a07ee7b53c4a0.pdf" TargetMode="External"/><Relationship Id="rId5" Type="http://schemas.openxmlformats.org/officeDocument/2006/relationships/hyperlink" Target="https://www.carolynroberts.net/_files/ugd/3739ac_80f711a038954e55ab7a07ee7b53c4a0.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www.mmiwg-ffada.ca/wp-content/uploads/2018/11/NIMMIWG-THEIR-VOICES-WILL-GUIDE-US.pdf"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hyperlink" Target="https://www.bctf.ca/docs/default-source/discovery-pages-documents/red-dress-fact-tip-4-sheets.pdf?sfvrsn=7f7d0a14_2" TargetMode="External"/><Relationship Id="rId5" Type="http://schemas.openxmlformats.org/officeDocument/2006/relationships/image" Target="../media/image45.png"/><Relationship Id="rId6" Type="http://schemas.openxmlformats.org/officeDocument/2006/relationships/hyperlink" Target="https://www.teachermag.ca/post/lesson-ideas-to-commemorate-red-dress-day-the-national-day-of-awareness-for-mmiwg" TargetMode="External"/><Relationship Id="rId7" Type="http://schemas.openxmlformats.org/officeDocument/2006/relationships/hyperlink" Target="http://www.youtube.com/watch?v=VdxJYhbTvYw" TargetMode="External"/><Relationship Id="rId8"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hyperlink" Target="https://nwac.ca/" TargetMode="External"/><Relationship Id="rId4" Type="http://schemas.openxmlformats.org/officeDocument/2006/relationships/hyperlink" Target="https://mmiwg2splus-nationalactionplan.ca/" TargetMode="External"/><Relationship Id="rId5" Type="http://schemas.openxmlformats.org/officeDocument/2006/relationships/hyperlink" Target="https://mmiwg2splus-nationalactionplan.ca/" TargetMode="External"/><Relationship Id="rId6" Type="http://schemas.openxmlformats.org/officeDocument/2006/relationships/hyperlink" Target="https://mmiwg2splus-nationalactionplan.ca/" TargetMode="External"/><Relationship Id="rId7" Type="http://schemas.openxmlformats.org/officeDocument/2006/relationships/hyperlink" Target="https://www.mmiwg-ffada.ca/final-repor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mmiwg-ffada.ca/final-report/" TargetMode="Externa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txBox="1"/>
          <p:nvPr>
            <p:ph idx="1" type="subTitle"/>
          </p:nvPr>
        </p:nvSpPr>
        <p:spPr>
          <a:xfrm>
            <a:off x="1160850" y="1204175"/>
            <a:ext cx="6822300" cy="296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t>This resource addresses the crisis of Missing and Murdered Indigenous Women, Girls, and Two-Spirit people (</a:t>
            </a:r>
            <a:r>
              <a:rPr lang="en" sz="2500"/>
              <a:t>MMIWG2S+</a:t>
            </a:r>
            <a:r>
              <a:rPr lang="en" sz="2500"/>
              <a:t>). Some content may be emotionally difficult. Please review materials in advance, move through them at your own pace, and take care of yourself as you engage with this learning.</a:t>
            </a:r>
            <a:endParaRPr sz="2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720000" y="195781"/>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get involved?</a:t>
            </a:r>
            <a:endParaRPr/>
          </a:p>
        </p:txBody>
      </p:sp>
      <p:grpSp>
        <p:nvGrpSpPr>
          <p:cNvPr id="226" name="Google Shape;226;p39"/>
          <p:cNvGrpSpPr/>
          <p:nvPr/>
        </p:nvGrpSpPr>
        <p:grpSpPr>
          <a:xfrm>
            <a:off x="288331" y="1080212"/>
            <a:ext cx="8458202" cy="3635632"/>
            <a:chOff x="152400" y="1145263"/>
            <a:chExt cx="8458202" cy="3635632"/>
          </a:xfrm>
        </p:grpSpPr>
        <p:pic>
          <p:nvPicPr>
            <p:cNvPr id="227" name="Google Shape;227;p39"/>
            <p:cNvPicPr preferRelativeResize="0"/>
            <p:nvPr/>
          </p:nvPicPr>
          <p:blipFill>
            <a:blip r:embed="rId3">
              <a:alphaModFix/>
            </a:blip>
            <a:stretch>
              <a:fillRect/>
            </a:stretch>
          </p:blipFill>
          <p:spPr>
            <a:xfrm>
              <a:off x="152400" y="1993000"/>
              <a:ext cx="8458202" cy="2787895"/>
            </a:xfrm>
            <a:prstGeom prst="rect">
              <a:avLst/>
            </a:prstGeom>
            <a:noFill/>
            <a:ln cap="flat" cmpd="sng" w="38100">
              <a:solidFill>
                <a:srgbClr val="C4332E"/>
              </a:solidFill>
              <a:prstDash val="solid"/>
              <a:round/>
              <a:headEnd len="sm" w="sm" type="none"/>
              <a:tailEnd len="sm" w="sm" type="none"/>
            </a:ln>
            <a:effectLst>
              <a:outerShdw blurRad="57150" rotWithShape="0" algn="bl" dir="5400000" dist="19050">
                <a:srgbClr val="000000">
                  <a:alpha val="50000"/>
                </a:srgbClr>
              </a:outerShdw>
            </a:effectLst>
          </p:spPr>
        </p:pic>
        <p:pic>
          <p:nvPicPr>
            <p:cNvPr id="228" name="Google Shape;228;p39"/>
            <p:cNvPicPr preferRelativeResize="0"/>
            <p:nvPr/>
          </p:nvPicPr>
          <p:blipFill>
            <a:blip r:embed="rId4">
              <a:alphaModFix/>
            </a:blip>
            <a:stretch>
              <a:fillRect/>
            </a:stretch>
          </p:blipFill>
          <p:spPr>
            <a:xfrm>
              <a:off x="152400" y="1145263"/>
              <a:ext cx="8458200" cy="847725"/>
            </a:xfrm>
            <a:prstGeom prst="rect">
              <a:avLst/>
            </a:prstGeom>
            <a:noFill/>
            <a:ln cap="flat" cmpd="sng" w="38100">
              <a:solidFill>
                <a:srgbClr val="C4332E"/>
              </a:solidFill>
              <a:prstDash val="solid"/>
              <a:round/>
              <a:headEnd len="sm" w="sm" type="none"/>
              <a:tailEnd len="sm" w="sm" type="none"/>
            </a:ln>
            <a:effectLst>
              <a:outerShdw blurRad="57150" rotWithShape="0" algn="bl" dir="5400000" dist="19050">
                <a:srgbClr val="000000">
                  <a:alpha val="50000"/>
                </a:srgbClr>
              </a:outerShdw>
            </a:effectLst>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40">
            <a:hlinkClick r:id="rId3"/>
          </p:cNvPr>
          <p:cNvPicPr preferRelativeResize="0"/>
          <p:nvPr/>
        </p:nvPicPr>
        <p:blipFill>
          <a:blip r:embed="rId4">
            <a:alphaModFix/>
          </a:blip>
          <a:stretch>
            <a:fillRect/>
          </a:stretch>
        </p:blipFill>
        <p:spPr>
          <a:xfrm>
            <a:off x="211623" y="152400"/>
            <a:ext cx="8688155"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1"/>
          <p:cNvSpPr txBox="1"/>
          <p:nvPr>
            <p:ph type="title"/>
          </p:nvPr>
        </p:nvSpPr>
        <p:spPr>
          <a:xfrm>
            <a:off x="720000" y="229768"/>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Local Connections and Initiatives</a:t>
            </a:r>
            <a:endParaRPr/>
          </a:p>
        </p:txBody>
      </p:sp>
      <p:pic>
        <p:nvPicPr>
          <p:cNvPr id="239" name="Google Shape;239;p41">
            <a:hlinkClick r:id="rId3"/>
          </p:cNvPr>
          <p:cNvPicPr preferRelativeResize="0"/>
          <p:nvPr/>
        </p:nvPicPr>
        <p:blipFill>
          <a:blip r:embed="rId4">
            <a:alphaModFix/>
          </a:blip>
          <a:stretch>
            <a:fillRect/>
          </a:stretch>
        </p:blipFill>
        <p:spPr>
          <a:xfrm>
            <a:off x="1375960" y="951550"/>
            <a:ext cx="2014775" cy="1314950"/>
          </a:xfrm>
          <a:prstGeom prst="rect">
            <a:avLst/>
          </a:prstGeom>
          <a:noFill/>
          <a:ln>
            <a:noFill/>
          </a:ln>
        </p:spPr>
      </p:pic>
      <p:sp>
        <p:nvSpPr>
          <p:cNvPr id="240" name="Google Shape;240;p41"/>
          <p:cNvSpPr txBox="1"/>
          <p:nvPr/>
        </p:nvSpPr>
        <p:spPr>
          <a:xfrm>
            <a:off x="1375960" y="2266506"/>
            <a:ext cx="2014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League Spartan"/>
                <a:ea typeface="League Spartan"/>
                <a:cs typeface="League Spartan"/>
                <a:sym typeface="League Spartan"/>
                <a:hlinkClick r:id="rId5"/>
              </a:rPr>
              <a:t>Red Dress Day: Acknowledging the Crisis, Honouring the Lives Lost - Westbank First Nation</a:t>
            </a:r>
            <a:r>
              <a:rPr lang="en" sz="1000">
                <a:solidFill>
                  <a:schemeClr val="dk1"/>
                </a:solidFill>
                <a:latin typeface="League Spartan"/>
                <a:ea typeface="League Spartan"/>
                <a:cs typeface="League Spartan"/>
                <a:sym typeface="League Spartan"/>
              </a:rPr>
              <a:t> </a:t>
            </a:r>
            <a:endParaRPr sz="1000">
              <a:solidFill>
                <a:schemeClr val="dk1"/>
              </a:solidFill>
              <a:latin typeface="League Spartan"/>
              <a:ea typeface="League Spartan"/>
              <a:cs typeface="League Spartan"/>
              <a:sym typeface="League Spartan"/>
            </a:endParaRPr>
          </a:p>
        </p:txBody>
      </p:sp>
      <p:sp>
        <p:nvSpPr>
          <p:cNvPr id="241" name="Google Shape;241;p41"/>
          <p:cNvSpPr txBox="1"/>
          <p:nvPr/>
        </p:nvSpPr>
        <p:spPr>
          <a:xfrm>
            <a:off x="2790275" y="300975"/>
            <a:ext cx="45300" cy="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League Spartan"/>
              <a:ea typeface="League Spartan"/>
              <a:cs typeface="League Spartan"/>
              <a:sym typeface="League Spartan"/>
            </a:endParaRPr>
          </a:p>
        </p:txBody>
      </p:sp>
      <p:pic>
        <p:nvPicPr>
          <p:cNvPr id="242" name="Google Shape;242;p41"/>
          <p:cNvPicPr preferRelativeResize="0"/>
          <p:nvPr/>
        </p:nvPicPr>
        <p:blipFill>
          <a:blip r:embed="rId6">
            <a:alphaModFix/>
          </a:blip>
          <a:stretch>
            <a:fillRect/>
          </a:stretch>
        </p:blipFill>
        <p:spPr>
          <a:xfrm>
            <a:off x="3543135" y="988756"/>
            <a:ext cx="1914301" cy="1277749"/>
          </a:xfrm>
          <a:prstGeom prst="rect">
            <a:avLst/>
          </a:prstGeom>
          <a:noFill/>
          <a:ln cap="flat" cmpd="sng" w="9525">
            <a:solidFill>
              <a:schemeClr val="dk1"/>
            </a:solidFill>
            <a:prstDash val="solid"/>
            <a:round/>
            <a:headEnd len="sm" w="sm" type="none"/>
            <a:tailEnd len="sm" w="sm" type="none"/>
          </a:ln>
        </p:spPr>
      </p:pic>
      <p:sp>
        <p:nvSpPr>
          <p:cNvPr id="243" name="Google Shape;243;p41"/>
          <p:cNvSpPr txBox="1"/>
          <p:nvPr/>
        </p:nvSpPr>
        <p:spPr>
          <a:xfrm>
            <a:off x="3543135" y="2277206"/>
            <a:ext cx="1914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latin typeface="League Spartan"/>
                <a:ea typeface="League Spartan"/>
                <a:cs typeface="League Spartan"/>
                <a:sym typeface="League Spartan"/>
                <a:hlinkClick r:id="rId7">
                  <a:extLst>
                    <a:ext uri="{A12FA001-AC4F-418D-AE19-62706E023703}">
                      <ahyp:hlinkClr val="tx"/>
                    </a:ext>
                  </a:extLst>
                </a:hlinkClick>
              </a:rPr>
              <a:t>syilx students lead Red Dress Day event with powerful calls for change - Indiginews</a:t>
            </a:r>
            <a:endParaRPr sz="1000"/>
          </a:p>
        </p:txBody>
      </p:sp>
      <p:pic>
        <p:nvPicPr>
          <p:cNvPr id="244" name="Google Shape;244;p41"/>
          <p:cNvPicPr preferRelativeResize="0"/>
          <p:nvPr/>
        </p:nvPicPr>
        <p:blipFill>
          <a:blip r:embed="rId8">
            <a:alphaModFix/>
          </a:blip>
          <a:stretch>
            <a:fillRect/>
          </a:stretch>
        </p:blipFill>
        <p:spPr>
          <a:xfrm>
            <a:off x="5609836" y="988856"/>
            <a:ext cx="1914300" cy="1276196"/>
          </a:xfrm>
          <a:prstGeom prst="rect">
            <a:avLst/>
          </a:prstGeom>
          <a:noFill/>
          <a:ln cap="flat" cmpd="sng" w="9525">
            <a:solidFill>
              <a:schemeClr val="dk1"/>
            </a:solidFill>
            <a:prstDash val="solid"/>
            <a:round/>
            <a:headEnd len="sm" w="sm" type="none"/>
            <a:tailEnd len="sm" w="sm" type="none"/>
          </a:ln>
        </p:spPr>
      </p:pic>
      <p:sp>
        <p:nvSpPr>
          <p:cNvPr id="245" name="Google Shape;245;p41"/>
          <p:cNvSpPr txBox="1"/>
          <p:nvPr/>
        </p:nvSpPr>
        <p:spPr>
          <a:xfrm>
            <a:off x="5553164" y="2288535"/>
            <a:ext cx="1914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latin typeface="League Spartan"/>
                <a:ea typeface="League Spartan"/>
                <a:cs typeface="League Spartan"/>
                <a:sym typeface="League Spartan"/>
                <a:hlinkClick r:id="rId9">
                  <a:extLst>
                    <a:ext uri="{A12FA001-AC4F-418D-AE19-62706E023703}">
                      <ahyp:hlinkClr val="tx"/>
                    </a:ext>
                  </a:extLst>
                </a:hlinkClick>
              </a:rPr>
              <a:t>Red Dress Day | Okanagan College</a:t>
            </a:r>
            <a:endParaRPr sz="1000"/>
          </a:p>
        </p:txBody>
      </p:sp>
      <p:pic>
        <p:nvPicPr>
          <p:cNvPr id="246" name="Google Shape;246;p41"/>
          <p:cNvPicPr preferRelativeResize="0"/>
          <p:nvPr/>
        </p:nvPicPr>
        <p:blipFill>
          <a:blip r:embed="rId10">
            <a:alphaModFix/>
          </a:blip>
          <a:stretch>
            <a:fillRect/>
          </a:stretch>
        </p:blipFill>
        <p:spPr>
          <a:xfrm>
            <a:off x="2508907" y="3014089"/>
            <a:ext cx="2014802" cy="1133326"/>
          </a:xfrm>
          <a:prstGeom prst="rect">
            <a:avLst/>
          </a:prstGeom>
          <a:noFill/>
          <a:ln cap="flat" cmpd="sng" w="9525">
            <a:solidFill>
              <a:schemeClr val="dk1"/>
            </a:solidFill>
            <a:prstDash val="solid"/>
            <a:round/>
            <a:headEnd len="sm" w="sm" type="none"/>
            <a:tailEnd len="sm" w="sm" type="none"/>
          </a:ln>
        </p:spPr>
      </p:pic>
      <p:sp>
        <p:nvSpPr>
          <p:cNvPr id="247" name="Google Shape;247;p41"/>
          <p:cNvSpPr txBox="1"/>
          <p:nvPr/>
        </p:nvSpPr>
        <p:spPr>
          <a:xfrm>
            <a:off x="2508900" y="4203175"/>
            <a:ext cx="2117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latin typeface="League Spartan"/>
                <a:ea typeface="League Spartan"/>
                <a:cs typeface="League Spartan"/>
                <a:sym typeface="League Spartan"/>
                <a:hlinkClick r:id="rId11">
                  <a:extLst>
                    <a:ext uri="{A12FA001-AC4F-418D-AE19-62706E023703}">
                      <ahyp:hlinkClr val="tx"/>
                    </a:ext>
                  </a:extLst>
                </a:hlinkClick>
              </a:rPr>
              <a:t>Beyond Red Dress Day: Seven calls to action for Indigenous allies</a:t>
            </a:r>
            <a:r>
              <a:rPr lang="en" sz="1000">
                <a:solidFill>
                  <a:schemeClr val="dk1"/>
                </a:solidFill>
                <a:latin typeface="League Spartan"/>
                <a:ea typeface="League Spartan"/>
                <a:cs typeface="League Spartan"/>
                <a:sym typeface="League Spartan"/>
              </a:rPr>
              <a:t> </a:t>
            </a:r>
            <a:endParaRPr sz="1000"/>
          </a:p>
        </p:txBody>
      </p:sp>
      <p:pic>
        <p:nvPicPr>
          <p:cNvPr id="248" name="Google Shape;248;p41"/>
          <p:cNvPicPr preferRelativeResize="0"/>
          <p:nvPr/>
        </p:nvPicPr>
        <p:blipFill rotWithShape="1">
          <a:blip r:embed="rId12">
            <a:alphaModFix/>
          </a:blip>
          <a:srcRect b="0" l="0" r="0" t="4689"/>
          <a:stretch/>
        </p:blipFill>
        <p:spPr>
          <a:xfrm>
            <a:off x="4918725" y="3002300"/>
            <a:ext cx="1588774" cy="1133325"/>
          </a:xfrm>
          <a:prstGeom prst="rect">
            <a:avLst/>
          </a:prstGeom>
          <a:noFill/>
          <a:ln cap="flat" cmpd="sng" w="9525">
            <a:solidFill>
              <a:schemeClr val="dk1"/>
            </a:solidFill>
            <a:prstDash val="solid"/>
            <a:round/>
            <a:headEnd len="sm" w="sm" type="none"/>
            <a:tailEnd len="sm" w="sm" type="none"/>
          </a:ln>
        </p:spPr>
      </p:pic>
      <p:sp>
        <p:nvSpPr>
          <p:cNvPr id="249" name="Google Shape;249;p41"/>
          <p:cNvSpPr txBox="1"/>
          <p:nvPr/>
        </p:nvSpPr>
        <p:spPr>
          <a:xfrm>
            <a:off x="4824196" y="4204655"/>
            <a:ext cx="2203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latin typeface="League Spartan"/>
                <a:ea typeface="League Spartan"/>
                <a:cs typeface="League Spartan"/>
                <a:sym typeface="League Spartan"/>
                <a:hlinkClick r:id="rId13">
                  <a:extLst>
                    <a:ext uri="{A12FA001-AC4F-418D-AE19-62706E023703}">
                      <ahyp:hlinkClr val="tx"/>
                    </a:ext>
                  </a:extLst>
                </a:hlinkClick>
              </a:rPr>
              <a:t>Missing and Murdered Indigenous Women, Girls, &amp; Two-Spirit (MMIWG2S+) Guide - Research Guides at University of British Columbia</a:t>
            </a:r>
            <a:r>
              <a:rPr lang="en" sz="1000">
                <a:solidFill>
                  <a:schemeClr val="dk1"/>
                </a:solidFill>
                <a:latin typeface="League Spartan"/>
                <a:ea typeface="League Spartan"/>
                <a:cs typeface="League Spartan"/>
                <a:sym typeface="League Spartan"/>
              </a:rPr>
              <a:t> </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p:nvPr/>
        </p:nvSpPr>
        <p:spPr>
          <a:xfrm>
            <a:off x="811839" y="281659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55" name="Google Shape;255;p42"/>
          <p:cNvSpPr/>
          <p:nvPr/>
        </p:nvSpPr>
        <p:spPr>
          <a:xfrm>
            <a:off x="3517314" y="127784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56" name="Google Shape;256;p42"/>
          <p:cNvSpPr/>
          <p:nvPr/>
        </p:nvSpPr>
        <p:spPr>
          <a:xfrm>
            <a:off x="3517314" y="281659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57" name="Google Shape;257;p42"/>
          <p:cNvSpPr/>
          <p:nvPr/>
        </p:nvSpPr>
        <p:spPr>
          <a:xfrm>
            <a:off x="6222789" y="127128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58" name="Google Shape;258;p42"/>
          <p:cNvSpPr/>
          <p:nvPr/>
        </p:nvSpPr>
        <p:spPr>
          <a:xfrm>
            <a:off x="6222789" y="281659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59" name="Google Shape;259;p42"/>
          <p:cNvSpPr/>
          <p:nvPr/>
        </p:nvSpPr>
        <p:spPr>
          <a:xfrm>
            <a:off x="811839" y="1277848"/>
            <a:ext cx="812400" cy="8124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60" name="Google Shape;260;p42"/>
          <p:cNvSpPr txBox="1"/>
          <p:nvPr>
            <p:ph idx="2" type="title"/>
          </p:nvPr>
        </p:nvSpPr>
        <p:spPr>
          <a:xfrm>
            <a:off x="856689" y="1474325"/>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61" name="Google Shape;261;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262" name="Google Shape;262;p42"/>
          <p:cNvSpPr txBox="1"/>
          <p:nvPr>
            <p:ph idx="3" type="title"/>
          </p:nvPr>
        </p:nvSpPr>
        <p:spPr>
          <a:xfrm>
            <a:off x="856689" y="3025825"/>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263" name="Google Shape;263;p42"/>
          <p:cNvSpPr txBox="1"/>
          <p:nvPr>
            <p:ph idx="4" type="title"/>
          </p:nvPr>
        </p:nvSpPr>
        <p:spPr>
          <a:xfrm>
            <a:off x="3562175" y="1474325"/>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264" name="Google Shape;264;p42"/>
          <p:cNvSpPr txBox="1"/>
          <p:nvPr>
            <p:ph idx="5" type="title"/>
          </p:nvPr>
        </p:nvSpPr>
        <p:spPr>
          <a:xfrm>
            <a:off x="3562175" y="3025825"/>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265" name="Google Shape;265;p42"/>
          <p:cNvSpPr txBox="1"/>
          <p:nvPr>
            <p:ph idx="6" type="title"/>
          </p:nvPr>
        </p:nvSpPr>
        <p:spPr>
          <a:xfrm>
            <a:off x="6267653" y="1460261"/>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266" name="Google Shape;266;p42"/>
          <p:cNvSpPr txBox="1"/>
          <p:nvPr>
            <p:ph idx="7" type="title"/>
          </p:nvPr>
        </p:nvSpPr>
        <p:spPr>
          <a:xfrm>
            <a:off x="6267653" y="3025825"/>
            <a:ext cx="722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06</a:t>
            </a:r>
            <a:endParaRPr/>
          </a:p>
        </p:txBody>
      </p:sp>
      <p:sp>
        <p:nvSpPr>
          <p:cNvPr id="267" name="Google Shape;267;p42"/>
          <p:cNvSpPr txBox="1"/>
          <p:nvPr>
            <p:ph idx="1" type="subTitle"/>
          </p:nvPr>
        </p:nvSpPr>
        <p:spPr>
          <a:xfrm>
            <a:off x="720000" y="1977850"/>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Supports</a:t>
            </a:r>
            <a:endParaRPr/>
          </a:p>
        </p:txBody>
      </p:sp>
      <p:sp>
        <p:nvSpPr>
          <p:cNvPr id="268" name="Google Shape;268;p42"/>
          <p:cNvSpPr txBox="1"/>
          <p:nvPr>
            <p:ph idx="8" type="subTitle"/>
          </p:nvPr>
        </p:nvSpPr>
        <p:spPr>
          <a:xfrm>
            <a:off x="3419275" y="1977850"/>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Primary</a:t>
            </a:r>
            <a:endParaRPr/>
          </a:p>
        </p:txBody>
      </p:sp>
      <p:sp>
        <p:nvSpPr>
          <p:cNvPr id="269" name="Google Shape;269;p42"/>
          <p:cNvSpPr txBox="1"/>
          <p:nvPr>
            <p:ph idx="9" type="subTitle"/>
          </p:nvPr>
        </p:nvSpPr>
        <p:spPr>
          <a:xfrm>
            <a:off x="6118550" y="1977850"/>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Intermediate</a:t>
            </a:r>
            <a:endParaRPr/>
          </a:p>
        </p:txBody>
      </p:sp>
      <p:sp>
        <p:nvSpPr>
          <p:cNvPr id="270" name="Google Shape;270;p42"/>
          <p:cNvSpPr txBox="1"/>
          <p:nvPr>
            <p:ph idx="13" type="subTitle"/>
          </p:nvPr>
        </p:nvSpPr>
        <p:spPr>
          <a:xfrm>
            <a:off x="720000" y="3522850"/>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Middle Years</a:t>
            </a:r>
            <a:endParaRPr/>
          </a:p>
        </p:txBody>
      </p:sp>
      <p:sp>
        <p:nvSpPr>
          <p:cNvPr id="271" name="Google Shape;271;p42"/>
          <p:cNvSpPr txBox="1"/>
          <p:nvPr>
            <p:ph idx="14" type="subTitle"/>
          </p:nvPr>
        </p:nvSpPr>
        <p:spPr>
          <a:xfrm>
            <a:off x="3419275" y="3522850"/>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Secondary</a:t>
            </a:r>
            <a:endParaRPr/>
          </a:p>
        </p:txBody>
      </p:sp>
      <p:sp>
        <p:nvSpPr>
          <p:cNvPr id="272" name="Google Shape;272;p42"/>
          <p:cNvSpPr txBox="1"/>
          <p:nvPr>
            <p:ph idx="15" type="subTitle"/>
          </p:nvPr>
        </p:nvSpPr>
        <p:spPr>
          <a:xfrm>
            <a:off x="6084570" y="4066659"/>
            <a:ext cx="2305500" cy="63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Additional Considerations &amp; Resources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3"/>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278" name="Google Shape;278;p43"/>
          <p:cNvSpPr txBox="1"/>
          <p:nvPr>
            <p:ph type="title"/>
          </p:nvPr>
        </p:nvSpPr>
        <p:spPr>
          <a:xfrm>
            <a:off x="4200050" y="2628866"/>
            <a:ext cx="39435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Primary</a:t>
            </a:r>
            <a:endParaRPr/>
          </a:p>
        </p:txBody>
      </p:sp>
      <p:sp>
        <p:nvSpPr>
          <p:cNvPr id="279" name="Google Shape;279;p43"/>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4"/>
          <p:cNvSpPr txBox="1"/>
          <p:nvPr/>
        </p:nvSpPr>
        <p:spPr>
          <a:xfrm>
            <a:off x="798300" y="1101750"/>
            <a:ext cx="7547400" cy="294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lang="en" sz="1300">
                <a:solidFill>
                  <a:schemeClr val="dk1"/>
                </a:solidFill>
                <a:latin typeface="League Spartan"/>
                <a:ea typeface="League Spartan"/>
                <a:cs typeface="League Spartan"/>
                <a:sym typeface="League Spartan"/>
              </a:rPr>
              <a:t>From Carolyn Roberts, a renowned educator, speaker and storyteller with a wealth of experience and expertise in Indigenous education and decolonization. She is a St’at’imc and Sto:lo woman belonging to the Thevarge family from N'quatqua Nation and the Kelly Family from the Tzeachten Nation and a member of the Squamish Nation</a:t>
            </a:r>
            <a:endParaRPr sz="13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t/>
            </a:r>
            <a:endParaRPr sz="18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lang="en" sz="1300">
                <a:solidFill>
                  <a:schemeClr val="dk1"/>
                </a:solidFill>
                <a:latin typeface="League Spartan"/>
                <a:ea typeface="League Spartan"/>
                <a:cs typeface="League Spartan"/>
                <a:sym typeface="League Spartan"/>
              </a:rPr>
              <a:t>“As I thought through this more what I kept coming back to was acknowledging and honouring Indigenous women. The younger grades can understand and see connections to family and people in our families. I think this is the place where we can start this work. Sharing the strength of Indigenous women, how through an Indigenous perspective we honour women in our communities. If we build the foundation of knowledge and understanding of strong and brilliant Indigenous women and girls, then in grade 4 we can start to unpack MMIWG. This will help with the why, it is so important to learn about MMIWG2S+ because we have already created the foundation of why Indigenous women in our culture are so important.”</a:t>
            </a:r>
            <a:endParaRPr sz="1800">
              <a:solidFill>
                <a:schemeClr val="dk1"/>
              </a:solidFill>
              <a:latin typeface="League Spartan"/>
              <a:ea typeface="League Spartan"/>
              <a:cs typeface="League Spartan"/>
              <a:sym typeface="League Spartan"/>
            </a:endParaRPr>
          </a:p>
        </p:txBody>
      </p:sp>
      <p:sp>
        <p:nvSpPr>
          <p:cNvPr id="285" name="Google Shape;285;p44"/>
          <p:cNvSpPr txBox="1"/>
          <p:nvPr/>
        </p:nvSpPr>
        <p:spPr>
          <a:xfrm>
            <a:off x="1617575" y="546175"/>
            <a:ext cx="5719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League Spartan"/>
                <a:ea typeface="League Spartan"/>
                <a:cs typeface="League Spartan"/>
                <a:sym typeface="League Spartan"/>
              </a:rPr>
              <a:t>How do I approach this topic in the early years?</a:t>
            </a:r>
            <a:endParaRPr sz="2000">
              <a:solidFill>
                <a:schemeClr val="dk1"/>
              </a:solidFill>
              <a:latin typeface="League Spartan"/>
              <a:ea typeface="League Spartan"/>
              <a:cs typeface="League Spartan"/>
              <a:sym typeface="League Spartan"/>
            </a:endParaRPr>
          </a:p>
        </p:txBody>
      </p:sp>
      <p:sp>
        <p:nvSpPr>
          <p:cNvPr id="286" name="Google Shape;286;p44"/>
          <p:cNvSpPr txBox="1"/>
          <p:nvPr/>
        </p:nvSpPr>
        <p:spPr>
          <a:xfrm>
            <a:off x="1617575" y="4440700"/>
            <a:ext cx="723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eague Spartan"/>
                <a:ea typeface="League Spartan"/>
                <a:cs typeface="League Spartan"/>
                <a:sym typeface="League Spartan"/>
              </a:rPr>
              <a:t>Source: </a:t>
            </a:r>
            <a:r>
              <a:rPr lang="en" sz="1000" u="sng">
                <a:solidFill>
                  <a:schemeClr val="hlink"/>
                </a:solidFill>
                <a:latin typeface="League Spartan"/>
                <a:ea typeface="League Spartan"/>
                <a:cs typeface="League Spartan"/>
                <a:sym typeface="League Spartan"/>
                <a:hlinkClick r:id="rId3"/>
              </a:rPr>
              <a:t>https://www.carolynroberts.net/single-post/thinking-about-red-dress-day-for-elementary-students</a:t>
            </a:r>
            <a:endParaRPr sz="10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t/>
            </a:r>
            <a:endParaRPr sz="1000">
              <a:solidFill>
                <a:schemeClr val="dk1"/>
              </a:solidFill>
              <a:latin typeface="League Spartan"/>
              <a:ea typeface="League Spartan"/>
              <a:cs typeface="League Spartan"/>
              <a:sym typeface="League Spart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5"/>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K-5</a:t>
            </a:r>
            <a:endParaRPr/>
          </a:p>
        </p:txBody>
      </p:sp>
      <p:sp>
        <p:nvSpPr>
          <p:cNvPr id="292" name="Google Shape;292;p45"/>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Moosehide Campaign</a:t>
            </a:r>
            <a:endParaRPr/>
          </a:p>
          <a:p>
            <a:pPr indent="0" lvl="0" marL="0" rtl="0" algn="l">
              <a:spcBef>
                <a:spcPts val="0"/>
              </a:spcBef>
              <a:spcAft>
                <a:spcPts val="0"/>
              </a:spcAft>
              <a:buNone/>
            </a:pPr>
            <a:r>
              <a:rPr lang="en" u="sng">
                <a:solidFill>
                  <a:schemeClr val="hlink"/>
                </a:solidFill>
                <a:hlinkClick r:id="rId3"/>
              </a:rPr>
              <a:t>https://education.moosehidecampaign.ca/earlyyears/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View and download our lesson plans for early year students</a:t>
            </a:r>
            <a:endParaRPr/>
          </a:p>
          <a:p>
            <a:pPr indent="0" lvl="0" marL="0" rtl="0" algn="l">
              <a:spcBef>
                <a:spcPts val="0"/>
              </a:spcBef>
              <a:spcAft>
                <a:spcPts val="0"/>
              </a:spcAft>
              <a:buNone/>
            </a:pPr>
            <a:r>
              <a:rPr lang="en"/>
              <a:t>These lesson plans are designed for students from K-5</a:t>
            </a:r>
            <a:endParaRPr/>
          </a:p>
        </p:txBody>
      </p:sp>
      <p:pic>
        <p:nvPicPr>
          <p:cNvPr id="293" name="Google Shape;293;p45" title="Capture.PNG">
            <a:hlinkClick r:id="rId4"/>
          </p:cNvPr>
          <p:cNvPicPr preferRelativeResize="0"/>
          <p:nvPr>
            <p:ph idx="2" type="pic"/>
          </p:nvPr>
        </p:nvPicPr>
        <p:blipFill rotWithShape="1">
          <a:blip r:embed="rId5">
            <a:alphaModFix/>
          </a:blip>
          <a:srcRect b="0" l="26061" r="26061"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6"/>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 3</a:t>
            </a:r>
            <a:endParaRPr/>
          </a:p>
        </p:txBody>
      </p:sp>
      <p:sp>
        <p:nvSpPr>
          <p:cNvPr id="299" name="Google Shape;299;p46"/>
          <p:cNvSpPr txBox="1"/>
          <p:nvPr>
            <p:ph idx="1" type="body"/>
          </p:nvPr>
        </p:nvSpPr>
        <p:spPr>
          <a:xfrm>
            <a:off x="613150" y="1236053"/>
            <a:ext cx="4239000" cy="3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https://www.teachermag.ca/post/lesson-ideas-to-commemorate-red-dress-day-the-national-day-of-awareness-for-mmiwg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story can be used to approach the subject of Murdered and Missing Indigenous Women, Girls, Two-Spirited+ (MMIWG2S+) in a sensitive manner for primary students. Teachers can choose how deeply to engage with this book. For example, it could start the conversation with young children about the hardships Indigenous women and girls face, as well as how all of us can learn to deal with painful events, racism, and what Willie Poll calls “a monster named Hate.”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Written by Willie Poll &amp; Illustrated by Chief Lady Bird&#10;Age: ~3-8&#10;&#10;In this beautifully illustrated book, a determined young Anishnaabe girl in search of adventure goes on a transformative journey into a forest on her traditional territory. She is joined by a chorus of her ancestors in red dresses, who tell her they remember what it was like to be carefree and wild, too. Soon, though, the girl is challenged by a monster named Hate, who envelops her in a cloud of darkness. She climbs a mountain to evade the monster, and, with the help of her matriarchs and the power of Thunderbird, the monster is held at bay. Together the young girl and her ancestors beat their drums in song and support, giving the girl the confidence she needs to become a changemaker in the future, capable of fending off any monster in her way.&#10;&#10;Together We Drum, Our Hearts Beat as One is a moving and powerful book about Indigenous resistance and ancestral connection.&#10;&#10;Enjoy ✨" id="300" name="Google Shape;300;p46" title="Together We Drum, Our Hearts Beat as One 🪶🧡 (read aloud children's book)">
            <a:hlinkClick r:id="rId4"/>
          </p:cNvPr>
          <p:cNvPicPr preferRelativeResize="0"/>
          <p:nvPr/>
        </p:nvPicPr>
        <p:blipFill>
          <a:blip r:embed="rId5">
            <a:alphaModFix/>
          </a:blip>
          <a:stretch>
            <a:fillRect/>
          </a:stretch>
        </p:blipFill>
        <p:spPr>
          <a:xfrm>
            <a:off x="5132275" y="1544555"/>
            <a:ext cx="3791200" cy="2132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title"/>
          </p:nvPr>
        </p:nvSpPr>
        <p:spPr>
          <a:xfrm>
            <a:off x="720000" y="3913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Picture Books</a:t>
            </a:r>
            <a:endParaRPr/>
          </a:p>
        </p:txBody>
      </p:sp>
      <p:sp>
        <p:nvSpPr>
          <p:cNvPr id="306" name="Google Shape;306;p47"/>
          <p:cNvSpPr txBox="1"/>
          <p:nvPr/>
        </p:nvSpPr>
        <p:spPr>
          <a:xfrm>
            <a:off x="72000" y="3612550"/>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eague Spartan Medium"/>
                <a:ea typeface="League Spartan Medium"/>
                <a:cs typeface="League Spartan Medium"/>
                <a:sym typeface="League Spartan Medium"/>
              </a:rPr>
              <a:t>This story opens an important doorway for talking with young learners about Missing and Murdered Indigenous Women and Girls, 2SLGBTQPlus(MMIWG) in ways that are thoughtful, age-appropriate, and grounded in care.</a:t>
            </a:r>
            <a:endParaRPr>
              <a:solidFill>
                <a:schemeClr val="dk1"/>
              </a:solidFill>
              <a:latin typeface="League Spartan Medium"/>
              <a:ea typeface="League Spartan Medium"/>
              <a:cs typeface="League Spartan Medium"/>
              <a:sym typeface="League Spartan Medium"/>
            </a:endParaRPr>
          </a:p>
        </p:txBody>
      </p:sp>
      <p:pic>
        <p:nvPicPr>
          <p:cNvPr id="307" name="Google Shape;307;p47"/>
          <p:cNvPicPr preferRelativeResize="0"/>
          <p:nvPr/>
        </p:nvPicPr>
        <p:blipFill>
          <a:blip r:embed="rId3">
            <a:alphaModFix/>
          </a:blip>
          <a:stretch>
            <a:fillRect/>
          </a:stretch>
        </p:blipFill>
        <p:spPr>
          <a:xfrm>
            <a:off x="228300" y="1379100"/>
            <a:ext cx="2593975" cy="1992925"/>
          </a:xfrm>
          <a:prstGeom prst="rect">
            <a:avLst/>
          </a:prstGeom>
          <a:noFill/>
          <a:ln>
            <a:noFill/>
          </a:ln>
        </p:spPr>
      </p:pic>
      <p:sp>
        <p:nvSpPr>
          <p:cNvPr id="308" name="Google Shape;308;p47"/>
          <p:cNvSpPr txBox="1"/>
          <p:nvPr/>
        </p:nvSpPr>
        <p:spPr>
          <a:xfrm>
            <a:off x="3119000" y="1184813"/>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eague Spartan"/>
                <a:ea typeface="League Spartan"/>
                <a:cs typeface="League Spartan"/>
                <a:sym typeface="League Spartan"/>
              </a:rPr>
              <a:t>Fierce Aunties-A joyful and vibrant celebration of what makes aunties so special, from Indigenous author and illustrator team Laurel Goodluck and Steph Littlebird inviting all kids to connect with the fierce aunties in their lives.</a:t>
            </a:r>
            <a:endParaRPr>
              <a:solidFill>
                <a:schemeClr val="dk1"/>
              </a:solidFill>
              <a:latin typeface="League Spartan"/>
              <a:ea typeface="League Spartan"/>
              <a:cs typeface="League Spartan"/>
              <a:sym typeface="League Spartan"/>
            </a:endParaRPr>
          </a:p>
        </p:txBody>
      </p:sp>
      <p:pic>
        <p:nvPicPr>
          <p:cNvPr id="309" name="Google Shape;309;p47"/>
          <p:cNvPicPr preferRelativeResize="0"/>
          <p:nvPr/>
        </p:nvPicPr>
        <p:blipFill>
          <a:blip r:embed="rId4">
            <a:alphaModFix/>
          </a:blip>
          <a:stretch>
            <a:fillRect/>
          </a:stretch>
        </p:blipFill>
        <p:spPr>
          <a:xfrm>
            <a:off x="3522175" y="2238225"/>
            <a:ext cx="2099652" cy="2563275"/>
          </a:xfrm>
          <a:prstGeom prst="rect">
            <a:avLst/>
          </a:prstGeom>
          <a:noFill/>
          <a:ln>
            <a:noFill/>
          </a:ln>
        </p:spPr>
      </p:pic>
      <p:pic>
        <p:nvPicPr>
          <p:cNvPr id="310" name="Google Shape;310;p47"/>
          <p:cNvPicPr preferRelativeResize="0"/>
          <p:nvPr/>
        </p:nvPicPr>
        <p:blipFill>
          <a:blip r:embed="rId5">
            <a:alphaModFix/>
          </a:blip>
          <a:stretch>
            <a:fillRect/>
          </a:stretch>
        </p:blipFill>
        <p:spPr>
          <a:xfrm>
            <a:off x="6415725" y="1131088"/>
            <a:ext cx="2199600" cy="2794093"/>
          </a:xfrm>
          <a:prstGeom prst="rect">
            <a:avLst/>
          </a:prstGeom>
          <a:noFill/>
          <a:ln>
            <a:noFill/>
          </a:ln>
        </p:spPr>
      </p:pic>
      <p:sp>
        <p:nvSpPr>
          <p:cNvPr id="311" name="Google Shape;311;p47"/>
          <p:cNvSpPr txBox="1"/>
          <p:nvPr/>
        </p:nvSpPr>
        <p:spPr>
          <a:xfrm>
            <a:off x="5739000" y="3925175"/>
            <a:ext cx="3405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eague Spartan"/>
                <a:ea typeface="League Spartan"/>
                <a:cs typeface="League Spartan"/>
                <a:sym typeface="League Spartan"/>
              </a:rPr>
              <a:t>This book shares with the reader connections to Indigenous identity and Indigenous worldviews. Sharing with us the importance of how all things are related and interconnected. This is so important when we are talking about how important Indigenous women and girls are in our families and communities. There is a teacher’s guide and colouring book also available with this book. </a:t>
            </a:r>
            <a:endParaRPr>
              <a:solidFill>
                <a:schemeClr val="dk1"/>
              </a:solidFill>
              <a:latin typeface="League Spartan"/>
              <a:ea typeface="League Spartan"/>
              <a:cs typeface="League Spartan"/>
              <a:sym typeface="League Spart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720000" y="1632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Chief Tomat Elementary </a:t>
            </a:r>
            <a:endParaRPr/>
          </a:p>
        </p:txBody>
      </p:sp>
      <p:pic>
        <p:nvPicPr>
          <p:cNvPr id="317" name="Google Shape;317;p48" title="CTE May 2025 assembly Women's rights.jpg">
            <a:hlinkClick r:id="rId3"/>
          </p:cNvPr>
          <p:cNvPicPr preferRelativeResize="0"/>
          <p:nvPr/>
        </p:nvPicPr>
        <p:blipFill>
          <a:blip r:embed="rId4">
            <a:alphaModFix/>
          </a:blip>
          <a:stretch>
            <a:fillRect/>
          </a:stretch>
        </p:blipFill>
        <p:spPr>
          <a:xfrm>
            <a:off x="1175575" y="1136150"/>
            <a:ext cx="6792845" cy="3820975"/>
          </a:xfrm>
          <a:prstGeom prst="rect">
            <a:avLst/>
          </a:prstGeom>
          <a:noFill/>
          <a:ln cap="flat" cmpd="sng" w="19050">
            <a:solidFill>
              <a:schemeClr val="dk1"/>
            </a:solidFill>
            <a:prstDash val="solid"/>
            <a:round/>
            <a:headEnd len="sm" w="sm" type="none"/>
            <a:tailEnd len="sm" w="sm" type="none"/>
          </a:ln>
        </p:spPr>
      </p:pic>
      <p:sp>
        <p:nvSpPr>
          <p:cNvPr id="318" name="Google Shape;318;p48"/>
          <p:cNvSpPr txBox="1"/>
          <p:nvPr/>
        </p:nvSpPr>
        <p:spPr>
          <a:xfrm>
            <a:off x="1175550" y="735950"/>
            <a:ext cx="679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League Spartan"/>
                <a:ea typeface="League Spartan"/>
                <a:cs typeface="League Spartan"/>
                <a:sym typeface="League Spartan"/>
              </a:rPr>
              <a:t>Whole school assembly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1"/>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167" name="Google Shape;167;p31"/>
          <p:cNvSpPr txBox="1"/>
          <p:nvPr>
            <p:ph type="title"/>
          </p:nvPr>
        </p:nvSpPr>
        <p:spPr>
          <a:xfrm>
            <a:off x="4200050" y="2628875"/>
            <a:ext cx="42549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Supports</a:t>
            </a:r>
            <a:endParaRPr/>
          </a:p>
        </p:txBody>
      </p:sp>
      <p:sp>
        <p:nvSpPr>
          <p:cNvPr id="168" name="Google Shape;168;p31"/>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9"/>
          <p:cNvSpPr txBox="1"/>
          <p:nvPr>
            <p:ph type="title"/>
          </p:nvPr>
        </p:nvSpPr>
        <p:spPr>
          <a:xfrm>
            <a:off x="2003950" y="185930"/>
            <a:ext cx="5384700" cy="66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Black Mountain Elementary</a:t>
            </a:r>
            <a:endParaRPr/>
          </a:p>
        </p:txBody>
      </p:sp>
      <p:sp>
        <p:nvSpPr>
          <p:cNvPr id="324" name="Google Shape;324;p49"/>
          <p:cNvSpPr txBox="1"/>
          <p:nvPr>
            <p:ph idx="1" type="body"/>
          </p:nvPr>
        </p:nvSpPr>
        <p:spPr>
          <a:xfrm>
            <a:off x="221900" y="902200"/>
            <a:ext cx="8697600" cy="18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At BME, we approached this day with care, respect, and the awareness that the learners we serve might not yet be ready to explore all parts of the truth of this crisis.  With our youngest learners, we took guidance from Carolyn Roberts’ writings and focused on the strength, power, and resilience of Indigenous women.  We used picture books that feature Indigenous women and with our older learners, we used age-appropriate mentor texts.  Each child in the school then made their commitment visible by painting a piece of wood red and contributing a word of hope, honour, respect, or acknowledgement.  The words of the children were transformed into two red ribbon dresses to symbolize all the MMIWG2S+.  We plan to incorporate these dresses into our day again this year.   </a:t>
            </a:r>
            <a:endParaRPr/>
          </a:p>
        </p:txBody>
      </p:sp>
      <p:pic>
        <p:nvPicPr>
          <p:cNvPr id="325" name="Google Shape;325;p49"/>
          <p:cNvPicPr preferRelativeResize="0"/>
          <p:nvPr/>
        </p:nvPicPr>
        <p:blipFill rotWithShape="1">
          <a:blip r:embed="rId3">
            <a:alphaModFix/>
          </a:blip>
          <a:srcRect b="0" l="0" r="8147" t="0"/>
          <a:stretch/>
        </p:blipFill>
        <p:spPr>
          <a:xfrm>
            <a:off x="1581033" y="3084075"/>
            <a:ext cx="2326398" cy="1899601"/>
          </a:xfrm>
          <a:prstGeom prst="rect">
            <a:avLst/>
          </a:prstGeom>
          <a:noFill/>
          <a:ln>
            <a:noFill/>
          </a:ln>
        </p:spPr>
      </p:pic>
      <p:pic>
        <p:nvPicPr>
          <p:cNvPr id="326" name="Google Shape;326;p49"/>
          <p:cNvPicPr preferRelativeResize="0"/>
          <p:nvPr/>
        </p:nvPicPr>
        <p:blipFill>
          <a:blip r:embed="rId4">
            <a:alphaModFix/>
          </a:blip>
          <a:stretch>
            <a:fillRect/>
          </a:stretch>
        </p:blipFill>
        <p:spPr>
          <a:xfrm>
            <a:off x="6525117" y="3084088"/>
            <a:ext cx="2532771" cy="1899586"/>
          </a:xfrm>
          <a:prstGeom prst="rect">
            <a:avLst/>
          </a:prstGeom>
          <a:noFill/>
          <a:ln>
            <a:noFill/>
          </a:ln>
        </p:spPr>
      </p:pic>
      <p:pic>
        <p:nvPicPr>
          <p:cNvPr id="327" name="Google Shape;327;p49"/>
          <p:cNvPicPr preferRelativeResize="0"/>
          <p:nvPr/>
        </p:nvPicPr>
        <p:blipFill>
          <a:blip r:embed="rId5">
            <a:alphaModFix/>
          </a:blip>
          <a:stretch>
            <a:fillRect/>
          </a:stretch>
        </p:blipFill>
        <p:spPr>
          <a:xfrm>
            <a:off x="73524" y="3084063"/>
            <a:ext cx="1424698" cy="1899611"/>
          </a:xfrm>
          <a:prstGeom prst="rect">
            <a:avLst/>
          </a:prstGeom>
          <a:noFill/>
          <a:ln>
            <a:noFill/>
          </a:ln>
        </p:spPr>
      </p:pic>
      <p:pic>
        <p:nvPicPr>
          <p:cNvPr id="328" name="Google Shape;328;p49"/>
          <p:cNvPicPr preferRelativeResize="0"/>
          <p:nvPr/>
        </p:nvPicPr>
        <p:blipFill rotWithShape="1">
          <a:blip r:embed="rId6">
            <a:alphaModFix/>
          </a:blip>
          <a:srcRect b="0" l="0" r="8559" t="0"/>
          <a:stretch/>
        </p:blipFill>
        <p:spPr>
          <a:xfrm>
            <a:off x="5123784" y="3084050"/>
            <a:ext cx="1302700" cy="1899626"/>
          </a:xfrm>
          <a:prstGeom prst="rect">
            <a:avLst/>
          </a:prstGeom>
          <a:noFill/>
          <a:ln>
            <a:noFill/>
          </a:ln>
        </p:spPr>
      </p:pic>
      <p:pic>
        <p:nvPicPr>
          <p:cNvPr id="329" name="Google Shape;329;p49"/>
          <p:cNvPicPr preferRelativeResize="0"/>
          <p:nvPr/>
        </p:nvPicPr>
        <p:blipFill rotWithShape="1">
          <a:blip r:embed="rId7">
            <a:alphaModFix/>
          </a:blip>
          <a:srcRect b="0" l="13420" r="16355" t="0"/>
          <a:stretch/>
        </p:blipFill>
        <p:spPr>
          <a:xfrm>
            <a:off x="4006075" y="3084050"/>
            <a:ext cx="1000528" cy="1899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335" name="Google Shape;335;p50"/>
          <p:cNvSpPr txBox="1"/>
          <p:nvPr>
            <p:ph type="title"/>
          </p:nvPr>
        </p:nvSpPr>
        <p:spPr>
          <a:xfrm>
            <a:off x="4200050" y="2628875"/>
            <a:ext cx="42549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Intermediate</a:t>
            </a:r>
            <a:endParaRPr/>
          </a:p>
        </p:txBody>
      </p:sp>
      <p:sp>
        <p:nvSpPr>
          <p:cNvPr id="336" name="Google Shape;336;p50"/>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1"/>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4-6</a:t>
            </a:r>
            <a:endParaRPr/>
          </a:p>
        </p:txBody>
      </p:sp>
      <p:sp>
        <p:nvSpPr>
          <p:cNvPr id="342" name="Google Shape;342;p51"/>
          <p:cNvSpPr txBox="1"/>
          <p:nvPr>
            <p:ph idx="1" type="body"/>
          </p:nvPr>
        </p:nvSpPr>
        <p:spPr>
          <a:xfrm>
            <a:off x="613150" y="1236053"/>
            <a:ext cx="4239000" cy="3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https://www.youtube-nocookie.com/embed/hG_9d260YeI</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music video, created by Indigenous youth in Kitsumkalum First Nation, shares a powerful message about Missing and Murdered Indigenous Women and Girls (MMIWG2S+). The song reflects feelings of loss, fear, and sadness, while also emphasizing connection, strength, and hope.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title “The Highway” refers to the Highway of Tears in northern British Columbia, where many Indigenous women and girls have gone missing or been murdered. The video uses music and storytelling to raise awareness and encourage people, especially youth, to speak up and care about this issue.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Song written, recorded and filmed with students of 'Na Aksa Gyilak'yoo School in Kitsumkalum First Nation, British Columbia. &#10;&#10;DOWNLOAD on ITUNES: https://itunes.apple.com/ca/album/the-highway-single/id1195199928&#10;&#10;For more information:&#10;http://www.nwejinan.com &#10;&#10;Produced by David Hodges (http://hodgesbeats.com)&#10;Video by Andrei Savu (http://www.dreimedia.com) &#10;------------------------------------------&#10;&#10;SONG CREDITS: Madison Seymour, Chris Spencer, Alyson Guno, Annalee Parker, Megan Christiansen, Linda Spencer, Elijah Stephens &amp; Melynee McDames.&#10;&#10;Special thanks to Colleen Austin.&#10;&#10;FOLLOW US:&#10;FACEBOOK: http://www.facebook.com/nwejinan&#10;SOUNDCLOUD: http://www.soundcloud.com/nwejinan&#10;&#10;Media inquiries: nwejinan@gmail.com" id="343" name="Google Shape;343;p51" title="N'we Jinan Artists - &quot;THE HIGHWAY&quot; // Kitsumkalum First Nation, BC.">
            <a:hlinkClick r:id="rId4"/>
          </p:cNvPr>
          <p:cNvPicPr preferRelativeResize="0"/>
          <p:nvPr/>
        </p:nvPicPr>
        <p:blipFill>
          <a:blip r:embed="rId5">
            <a:alphaModFix/>
          </a:blip>
          <a:stretch>
            <a:fillRect/>
          </a:stretch>
        </p:blipFill>
        <p:spPr>
          <a:xfrm>
            <a:off x="5134825" y="1348672"/>
            <a:ext cx="3471111" cy="1952500"/>
          </a:xfrm>
          <a:prstGeom prst="rect">
            <a:avLst/>
          </a:prstGeom>
          <a:noFill/>
          <a:ln>
            <a:noFill/>
          </a:ln>
        </p:spPr>
      </p:pic>
      <p:sp>
        <p:nvSpPr>
          <p:cNvPr id="344" name="Google Shape;344;p51"/>
          <p:cNvSpPr txBox="1"/>
          <p:nvPr/>
        </p:nvSpPr>
        <p:spPr>
          <a:xfrm>
            <a:off x="5056150" y="3348557"/>
            <a:ext cx="3852000" cy="14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League Spartan"/>
                <a:ea typeface="League Spartan"/>
                <a:cs typeface="League Spartan"/>
                <a:sym typeface="League Spartan"/>
              </a:rPr>
              <a:t>Students could compile short audio messages or video that shares how people can care for and protect one another in their community.</a:t>
            </a:r>
            <a:endParaRPr>
              <a:solidFill>
                <a:schemeClr val="dk1"/>
              </a:solidFill>
              <a:latin typeface="League Spartan"/>
              <a:ea typeface="League Spartan"/>
              <a:cs typeface="League Spartan"/>
              <a:sym typeface="League Spart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4-6</a:t>
            </a:r>
            <a:endParaRPr/>
          </a:p>
        </p:txBody>
      </p:sp>
      <p:sp>
        <p:nvSpPr>
          <p:cNvPr id="350" name="Google Shape;350;p52"/>
          <p:cNvSpPr txBox="1"/>
          <p:nvPr>
            <p:ph idx="1" type="body"/>
          </p:nvPr>
        </p:nvSpPr>
        <p:spPr>
          <a:xfrm>
            <a:off x="613150" y="1236053"/>
            <a:ext cx="4239000" cy="3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https://definingmomentscanada.ca/bryce100/educational-resources/lesson-plan-dr-bryce-advocacy/</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Grade Level: Upper Elementary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Timing: Varies, suggest to spread the learning over 3-5 days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Purpose</a:t>
            </a:r>
            <a:endParaRPr/>
          </a:p>
          <a:p>
            <a:pPr indent="0" lvl="0" marL="0" rtl="0" algn="l">
              <a:spcBef>
                <a:spcPts val="0"/>
              </a:spcBef>
              <a:spcAft>
                <a:spcPts val="0"/>
              </a:spcAft>
              <a:buNone/>
            </a:pPr>
            <a:r>
              <a:rPr lang="en"/>
              <a:t>To understand how we can be advocates for justice through an analysis of the work of Dr. Peter Henderson Bryce and explorations of the issues surrounding Missing and Murdered Indigenous Women, Girls, and Two-Spirit People (</a:t>
            </a:r>
            <a:r>
              <a:rPr lang="en"/>
              <a:t>MMIWG2S+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51" name="Google Shape;351;p52" title="Capture.PNG"/>
          <p:cNvPicPr preferRelativeResize="0"/>
          <p:nvPr>
            <p:ph idx="2" type="pic"/>
          </p:nvPr>
        </p:nvPicPr>
        <p:blipFill rotWithShape="1">
          <a:blip r:embed="rId4">
            <a:alphaModFix/>
          </a:blip>
          <a:srcRect b="2866" l="0" r="0" t="2857"/>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357" name="Google Shape;357;p53"/>
          <p:cNvSpPr txBox="1"/>
          <p:nvPr>
            <p:ph type="title"/>
          </p:nvPr>
        </p:nvSpPr>
        <p:spPr>
          <a:xfrm>
            <a:off x="4200050" y="2628875"/>
            <a:ext cx="42549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Middle Years</a:t>
            </a:r>
            <a:endParaRPr/>
          </a:p>
        </p:txBody>
      </p:sp>
      <p:sp>
        <p:nvSpPr>
          <p:cNvPr id="358" name="Google Shape;358;p53"/>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4"/>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6-8</a:t>
            </a:r>
            <a:endParaRPr/>
          </a:p>
        </p:txBody>
      </p:sp>
      <p:sp>
        <p:nvSpPr>
          <p:cNvPr id="364" name="Google Shape;364;p54"/>
          <p:cNvSpPr txBox="1"/>
          <p:nvPr>
            <p:ph idx="1" type="body"/>
          </p:nvPr>
        </p:nvSpPr>
        <p:spPr>
          <a:xfrm>
            <a:off x="613150" y="1236053"/>
            <a:ext cx="4239000" cy="3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https://nwac-afac.ca/assets-knowledge-centre/Red-dress-day-TOOL-KIT.pdf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Red Dress Day Toolkit is an educational and advocacy resource designed to raise awareness about the crisis of Missing and Murdered Indigenous Women, Girls, and 2SLGBTQIA+ people (</a:t>
            </a:r>
            <a:r>
              <a:rPr lang="en"/>
              <a:t>MMIWG2S+</a:t>
            </a:r>
            <a:r>
              <a:rPr lang="en"/>
              <a:t>). It provides background information, classroom-ready materials, and guidance to help individuals and educators engage respectfully and meaningfully with this issue.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65" name="Google Shape;365;p54" title="Capture.PNG"/>
          <p:cNvPicPr preferRelativeResize="0"/>
          <p:nvPr>
            <p:ph idx="2" type="pic"/>
          </p:nvPr>
        </p:nvPicPr>
        <p:blipFill rotWithShape="1">
          <a:blip r:embed="rId4">
            <a:alphaModFix/>
          </a:blip>
          <a:srcRect b="2354" l="0" r="0" t="2344"/>
          <a:stretch/>
        </p:blipFill>
        <p:spPr>
          <a:xfrm>
            <a:off x="5063025" y="535000"/>
            <a:ext cx="3366000" cy="4073400"/>
          </a:xfrm>
          <a:prstGeom prst="roundRect">
            <a:avLst>
              <a:gd fmla="val 16667" name="adj"/>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6-8</a:t>
            </a:r>
            <a:endParaRPr/>
          </a:p>
        </p:txBody>
      </p:sp>
      <p:sp>
        <p:nvSpPr>
          <p:cNvPr id="371" name="Google Shape;371;p55"/>
          <p:cNvSpPr txBox="1"/>
          <p:nvPr>
            <p:ph idx="1" type="body"/>
          </p:nvPr>
        </p:nvSpPr>
        <p:spPr>
          <a:xfrm>
            <a:off x="613150" y="1179400"/>
            <a:ext cx="4239000" cy="377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300"/>
              <a:t>If I Go Missing</a:t>
            </a:r>
            <a:r>
              <a:rPr lang="en" sz="1300"/>
              <a:t> is a graphic novel based on a letter written by 14 year old Brianna Jonnie to the Winnipeg Police Service. The text of If </a:t>
            </a:r>
            <a:r>
              <a:rPr i="1" lang="en" sz="1300"/>
              <a:t>I Go Missing</a:t>
            </a:r>
            <a:r>
              <a:rPr lang="en" sz="1300"/>
              <a:t> is by Brianna Jonnie, Ojibwe, with Nahanni Shingoose, Ojibwe and Irish, and art by Neal Nshannacappo, Nakwe (Saulteaux). This graphic novel begins with a quote from the United Nations Declaration on the Rights of Indigenous Peoples and the right of Indigenous women and children to be free from all forms of violence and discrimination. Citing statistics and information on murdered and missing Indigenous women and girls, this is an open letter to understand how missing people are treated differently especially Indigenous women and girls by society and men and boys in particular. It is also a call on police services, media and communities to exhaust all efforts to find Indigenous girls and to do this as soon as possible because it is not about the colour of one’s skin, socio-economic status, or legal guardianship but details that humanize those who go missing that matters.</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pic>
        <p:nvPicPr>
          <p:cNvPr id="372" name="Google Shape;372;p55" title="1459414519.jpg"/>
          <p:cNvPicPr preferRelativeResize="0"/>
          <p:nvPr>
            <p:ph idx="2" type="pic"/>
          </p:nvPr>
        </p:nvPicPr>
        <p:blipFill rotWithShape="1">
          <a:blip r:embed="rId3">
            <a:alphaModFix/>
          </a:blip>
          <a:srcRect b="0" l="10740" r="10748"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 6-8</a:t>
            </a:r>
            <a:endParaRPr/>
          </a:p>
        </p:txBody>
      </p:sp>
      <p:sp>
        <p:nvSpPr>
          <p:cNvPr id="378" name="Google Shape;378;p56"/>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Moosehide Campaign </a:t>
            </a:r>
            <a:endParaRPr/>
          </a:p>
          <a:p>
            <a:pPr indent="0" lvl="0" marL="0" rtl="0" algn="l">
              <a:spcBef>
                <a:spcPts val="0"/>
              </a:spcBef>
              <a:spcAft>
                <a:spcPts val="0"/>
              </a:spcAft>
              <a:buNone/>
            </a:pPr>
            <a:r>
              <a:rPr lang="en" u="sng">
                <a:solidFill>
                  <a:schemeClr val="hlink"/>
                </a:solidFill>
                <a:hlinkClick r:id="rId3"/>
              </a:rPr>
              <a:t>https://education.moosehidecampaign.ca/middleyears/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View and download the lesson plans for middle year students. These lesson plans are designed for students from grades 6-8</a:t>
            </a:r>
            <a:endParaRPr/>
          </a:p>
        </p:txBody>
      </p:sp>
      <p:pic>
        <p:nvPicPr>
          <p:cNvPr id="379" name="Google Shape;379;p56" title="Capture.PNG">
            <a:hlinkClick r:id="rId4"/>
          </p:cNvPr>
          <p:cNvPicPr preferRelativeResize="0"/>
          <p:nvPr>
            <p:ph idx="2" type="pic"/>
          </p:nvPr>
        </p:nvPicPr>
        <p:blipFill rotWithShape="1">
          <a:blip r:embed="rId5">
            <a:alphaModFix/>
          </a:blip>
          <a:srcRect b="0" l="26326" r="26326"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7"/>
          <p:cNvSpPr txBox="1"/>
          <p:nvPr>
            <p:ph type="title"/>
          </p:nvPr>
        </p:nvSpPr>
        <p:spPr>
          <a:xfrm>
            <a:off x="613150" y="546325"/>
            <a:ext cx="3852000" cy="6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6-8</a:t>
            </a:r>
            <a:endParaRPr/>
          </a:p>
        </p:txBody>
      </p:sp>
      <p:sp>
        <p:nvSpPr>
          <p:cNvPr id="385" name="Google Shape;385;p57"/>
          <p:cNvSpPr txBox="1"/>
          <p:nvPr>
            <p:ph idx="1" type="body"/>
          </p:nvPr>
        </p:nvSpPr>
        <p:spPr>
          <a:xfrm>
            <a:off x="613150" y="1236053"/>
            <a:ext cx="4239000" cy="36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Understanding Two-Spirit and Indigiqueer Identities</a:t>
            </a:r>
            <a:endParaRPr b="1"/>
          </a:p>
          <a:p>
            <a:pPr indent="0" lvl="0" marL="0" rtl="0" algn="l">
              <a:spcBef>
                <a:spcPts val="0"/>
              </a:spcBef>
              <a:spcAft>
                <a:spcPts val="0"/>
              </a:spcAft>
              <a:buNone/>
            </a:pPr>
            <a:r>
              <a:t/>
            </a:r>
            <a:endParaRPr sz="900"/>
          </a:p>
          <a:p>
            <a:pPr indent="0" lvl="0" marL="0" rtl="0" algn="l">
              <a:spcBef>
                <a:spcPts val="0"/>
              </a:spcBef>
              <a:spcAft>
                <a:spcPts val="0"/>
              </a:spcAft>
              <a:buNone/>
            </a:pPr>
            <a:r>
              <a:rPr lang="en"/>
              <a:t>Explore: </a:t>
            </a:r>
            <a:r>
              <a:rPr lang="en" u="sng">
                <a:solidFill>
                  <a:schemeClr val="hlink"/>
                </a:solidFill>
                <a:hlinkClick r:id="rId3"/>
              </a:rPr>
              <a:t>https://libguides.okanagan.bc.ca/IndigenousStudies/two-spirit-and-indigiqueer</a:t>
            </a:r>
            <a:r>
              <a:rPr lang="en"/>
              <a:t> </a:t>
            </a:r>
            <a:endParaRPr/>
          </a:p>
          <a:p>
            <a:pPr indent="0" lvl="0" marL="0" rtl="0" algn="l">
              <a:lnSpc>
                <a:spcPct val="100000"/>
              </a:lnSpc>
              <a:spcBef>
                <a:spcPts val="1200"/>
              </a:spcBef>
              <a:spcAft>
                <a:spcPts val="0"/>
              </a:spcAft>
              <a:buNone/>
            </a:pPr>
            <a:r>
              <a:rPr lang="en"/>
              <a:t>Choose:</a:t>
            </a:r>
            <a:endParaRPr/>
          </a:p>
          <a:p>
            <a:pPr indent="-317500" lvl="0" marL="457200" rtl="0" algn="l">
              <a:lnSpc>
                <a:spcPct val="100000"/>
              </a:lnSpc>
              <a:spcBef>
                <a:spcPts val="0"/>
              </a:spcBef>
              <a:spcAft>
                <a:spcPts val="0"/>
              </a:spcAft>
              <a:buSzPts val="1400"/>
              <a:buAutoNum type="arabicPeriod"/>
            </a:pPr>
            <a:r>
              <a:rPr lang="en"/>
              <a:t>Reflection (Writing)</a:t>
            </a:r>
            <a:endParaRPr/>
          </a:p>
          <a:p>
            <a:pPr indent="-311150" lvl="1" marL="914400" rtl="0" algn="l">
              <a:lnSpc>
                <a:spcPct val="100000"/>
              </a:lnSpc>
              <a:spcBef>
                <a:spcPts val="0"/>
              </a:spcBef>
              <a:spcAft>
                <a:spcPts val="0"/>
              </a:spcAft>
              <a:buSzPts val="1300"/>
              <a:buChar char="○"/>
            </a:pPr>
            <a:r>
              <a:rPr lang="en"/>
              <a:t>What did you learn about Two-Spirit and Indigiqueer identities?</a:t>
            </a:r>
            <a:endParaRPr/>
          </a:p>
          <a:p>
            <a:pPr indent="-311150" lvl="1" marL="914400" rtl="0" algn="l">
              <a:lnSpc>
                <a:spcPct val="100000"/>
              </a:lnSpc>
              <a:spcBef>
                <a:spcPts val="0"/>
              </a:spcBef>
              <a:spcAft>
                <a:spcPts val="0"/>
              </a:spcAft>
              <a:buSzPts val="1300"/>
              <a:buChar char="○"/>
            </a:pPr>
            <a:r>
              <a:rPr lang="en"/>
              <a:t>Why does this learning matter?</a:t>
            </a:r>
            <a:endParaRPr/>
          </a:p>
          <a:p>
            <a:pPr indent="-317500" lvl="0" marL="457200" rtl="0" algn="l">
              <a:lnSpc>
                <a:spcPct val="100000"/>
              </a:lnSpc>
              <a:spcBef>
                <a:spcPts val="1000"/>
              </a:spcBef>
              <a:spcAft>
                <a:spcPts val="0"/>
              </a:spcAft>
              <a:buSzPts val="1400"/>
              <a:buAutoNum type="arabicPeriod"/>
            </a:pPr>
            <a:r>
              <a:rPr lang="en"/>
              <a:t>Visual Representation</a:t>
            </a:r>
            <a:endParaRPr/>
          </a:p>
          <a:p>
            <a:pPr indent="-311150" lvl="1" marL="914400" rtl="0" algn="l">
              <a:lnSpc>
                <a:spcPct val="100000"/>
              </a:lnSpc>
              <a:spcBef>
                <a:spcPts val="0"/>
              </a:spcBef>
              <a:spcAft>
                <a:spcPts val="0"/>
              </a:spcAft>
              <a:buSzPts val="1300"/>
              <a:buChar char="○"/>
            </a:pPr>
            <a:r>
              <a:rPr lang="en"/>
              <a:t>Create a visual that shows your understanding of identity: symbols, words, and images. Show how identity can be complex and personal</a:t>
            </a:r>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86" name="Google Shape;386;p57" title="Capture.PNG">
            <a:hlinkClick r:id="rId4"/>
          </p:cNvPr>
          <p:cNvPicPr preferRelativeResize="0"/>
          <p:nvPr>
            <p:ph idx="2" type="pic"/>
          </p:nvPr>
        </p:nvPicPr>
        <p:blipFill rotWithShape="1">
          <a:blip r:embed="rId5">
            <a:alphaModFix/>
          </a:blip>
          <a:srcRect b="0" l="26477" r="26477" t="0"/>
          <a:stretch/>
        </p:blipFill>
        <p:spPr>
          <a:xfrm>
            <a:off x="5063025" y="535000"/>
            <a:ext cx="3366000" cy="4073400"/>
          </a:xfrm>
          <a:prstGeom prst="roundRect">
            <a:avLst>
              <a:gd fmla="val 16667" name="adj"/>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8"/>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392" name="Google Shape;392;p58"/>
          <p:cNvSpPr txBox="1"/>
          <p:nvPr>
            <p:ph type="title"/>
          </p:nvPr>
        </p:nvSpPr>
        <p:spPr>
          <a:xfrm>
            <a:off x="4200050" y="2628875"/>
            <a:ext cx="42549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Secondary</a:t>
            </a:r>
            <a:endParaRPr/>
          </a:p>
        </p:txBody>
      </p:sp>
      <p:sp>
        <p:nvSpPr>
          <p:cNvPr id="393" name="Google Shape;393;p58"/>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Supports</a:t>
            </a:r>
            <a:endParaRPr/>
          </a:p>
        </p:txBody>
      </p:sp>
      <p:sp>
        <p:nvSpPr>
          <p:cNvPr id="174" name="Google Shape;174;p32"/>
          <p:cNvSpPr txBox="1"/>
          <p:nvPr>
            <p:ph idx="1" type="subTitle"/>
          </p:nvPr>
        </p:nvSpPr>
        <p:spPr>
          <a:xfrm>
            <a:off x="720000" y="1232200"/>
            <a:ext cx="7671000" cy="344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24/7 Support Line</a:t>
            </a:r>
            <a:endParaRPr/>
          </a:p>
          <a:p>
            <a:pPr indent="0" lvl="0" marL="0" rtl="0" algn="l">
              <a:spcBef>
                <a:spcPts val="0"/>
              </a:spcBef>
              <a:spcAft>
                <a:spcPts val="0"/>
              </a:spcAft>
              <a:buNone/>
            </a:pPr>
            <a:r>
              <a:rPr lang="en"/>
              <a:t>A national, independent support line is available for emotional assistance:</a:t>
            </a:r>
            <a:endParaRPr/>
          </a:p>
          <a:p>
            <a:pPr indent="0" lvl="0" marL="0" rtl="0" algn="l">
              <a:spcBef>
                <a:spcPts val="0"/>
              </a:spcBef>
              <a:spcAft>
                <a:spcPts val="0"/>
              </a:spcAft>
              <a:buNone/>
            </a:pPr>
            <a:r>
              <a:rPr lang="en"/>
              <a:t>1-844-413-6649</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Elizabeth Fry Society</a:t>
            </a:r>
            <a:endParaRPr/>
          </a:p>
          <a:p>
            <a:pPr indent="0" lvl="0" marL="0" rtl="0" algn="l">
              <a:spcBef>
                <a:spcPts val="0"/>
              </a:spcBef>
              <a:spcAft>
                <a:spcPts val="0"/>
              </a:spcAft>
              <a:buNone/>
            </a:pPr>
            <a:r>
              <a:rPr lang="en" u="sng">
                <a:solidFill>
                  <a:schemeClr val="hlink"/>
                </a:solidFill>
                <a:hlinkClick r:id="rId3"/>
              </a:rPr>
              <a:t>https://www.efryokanagan.com/</a:t>
            </a:r>
            <a:r>
              <a:rPr lang="en"/>
              <a:t> </a:t>
            </a:r>
            <a:endParaRPr/>
          </a:p>
          <a:p>
            <a:pPr indent="0" lvl="0" marL="0" rtl="0" algn="l">
              <a:spcBef>
                <a:spcPts val="0"/>
              </a:spcBef>
              <a:spcAft>
                <a:spcPts val="0"/>
              </a:spcAft>
              <a:buNone/>
            </a:pPr>
            <a:r>
              <a:rPr lang="en"/>
              <a:t>Phone: (250) 763-4613</a:t>
            </a:r>
            <a:endParaRPr/>
          </a:p>
          <a:p>
            <a:pPr indent="0" lvl="0" marL="0" rtl="0" algn="l">
              <a:spcBef>
                <a:spcPts val="0"/>
              </a:spcBef>
              <a:spcAft>
                <a:spcPts val="0"/>
              </a:spcAft>
              <a:buNone/>
            </a:pPr>
            <a:r>
              <a:rPr lang="en"/>
              <a:t>Email: info@efryokanagan.com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Hope for Wellness Helpline</a:t>
            </a:r>
            <a:endParaRPr/>
          </a:p>
          <a:p>
            <a:pPr indent="0" lvl="0" marL="0" rtl="0" algn="l">
              <a:spcBef>
                <a:spcPts val="0"/>
              </a:spcBef>
              <a:spcAft>
                <a:spcPts val="0"/>
              </a:spcAft>
              <a:buNone/>
            </a:pPr>
            <a:r>
              <a:rPr lang="en"/>
              <a:t>Immediate crisis intervention and counselling (phone and online chat):</a:t>
            </a:r>
            <a:endParaRPr/>
          </a:p>
          <a:p>
            <a:pPr indent="0" lvl="0" marL="0" rtl="0" algn="l">
              <a:spcBef>
                <a:spcPts val="0"/>
              </a:spcBef>
              <a:spcAft>
                <a:spcPts val="0"/>
              </a:spcAft>
              <a:buNone/>
            </a:pPr>
            <a:r>
              <a:rPr lang="en" u="sng">
                <a:solidFill>
                  <a:schemeClr val="hlink"/>
                </a:solidFill>
                <a:hlinkClick r:id="rId4"/>
              </a:rPr>
              <a:t>https://www.hopeforwellness.ca/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Aftercare Services</a:t>
            </a:r>
            <a:endParaRPr/>
          </a:p>
          <a:p>
            <a:pPr indent="0" lvl="0" marL="0" rtl="0" algn="l">
              <a:spcBef>
                <a:spcPts val="0"/>
              </a:spcBef>
              <a:spcAft>
                <a:spcPts val="0"/>
              </a:spcAft>
              <a:buNone/>
            </a:pPr>
            <a:r>
              <a:rPr lang="en"/>
              <a:t>Provided by Indigenous Services Canada, offering mental health counselling, community-based supports, and cultural services:</a:t>
            </a:r>
            <a:endParaRPr/>
          </a:p>
          <a:p>
            <a:pPr indent="0" lvl="0" marL="0" rtl="0" algn="l">
              <a:spcBef>
                <a:spcPts val="0"/>
              </a:spcBef>
              <a:spcAft>
                <a:spcPts val="0"/>
              </a:spcAft>
              <a:buNone/>
            </a:pPr>
            <a:r>
              <a:rPr lang="en" u="sng">
                <a:solidFill>
                  <a:schemeClr val="hlink"/>
                </a:solidFill>
                <a:hlinkClick r:id="rId5"/>
              </a:rPr>
              <a:t>https://www.rcaanc-cirnac.gc.ca/eng/1541187352297/1541187392851</a:t>
            </a:r>
            <a:r>
              <a:rPr lang="en"/>
              <a:t> </a:t>
            </a:r>
            <a:endParaRPr/>
          </a:p>
        </p:txBody>
      </p:sp>
      <p:sp>
        <p:nvSpPr>
          <p:cNvPr id="175" name="Google Shape;175;p32"/>
          <p:cNvSpPr txBox="1"/>
          <p:nvPr/>
        </p:nvSpPr>
        <p:spPr>
          <a:xfrm>
            <a:off x="3979850" y="2067600"/>
            <a:ext cx="3852000" cy="10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League Spartan"/>
                <a:ea typeface="League Spartan"/>
                <a:cs typeface="League Spartan"/>
                <a:sym typeface="League Spartan"/>
              </a:rPr>
              <a:t>For Community Members</a:t>
            </a:r>
            <a:endParaRPr i="1">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lang="en">
                <a:solidFill>
                  <a:schemeClr val="dk1"/>
                </a:solidFill>
                <a:latin typeface="League Spartan"/>
                <a:ea typeface="League Spartan"/>
                <a:cs typeface="League Spartan"/>
                <a:sym typeface="League Spartan"/>
              </a:rPr>
              <a:t>WFN Health &amp; Wellness Building </a:t>
            </a:r>
            <a:endParaRPr>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lang="en" u="sng">
                <a:solidFill>
                  <a:schemeClr val="hlink"/>
                </a:solidFill>
                <a:latin typeface="League Spartan"/>
                <a:ea typeface="League Spartan"/>
                <a:cs typeface="League Spartan"/>
                <a:sym typeface="League Spartan"/>
                <a:hlinkClick r:id="rId6"/>
              </a:rPr>
              <a:t>https://www.wfn.ca/health-wellness.htm</a:t>
            </a:r>
            <a:r>
              <a:rPr lang="en">
                <a:solidFill>
                  <a:schemeClr val="dk1"/>
                </a:solidFill>
                <a:latin typeface="League Spartan"/>
                <a:ea typeface="League Spartan"/>
                <a:cs typeface="League Spartan"/>
                <a:sym typeface="League Spartan"/>
              </a:rPr>
              <a:t> </a:t>
            </a:r>
            <a:endParaRPr>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rPr lang="en">
                <a:solidFill>
                  <a:schemeClr val="dk1"/>
                </a:solidFill>
                <a:latin typeface="League Spartan"/>
                <a:ea typeface="League Spartan"/>
                <a:cs typeface="League Spartan"/>
                <a:sym typeface="League Spartan"/>
              </a:rPr>
              <a:t>(250) 768-0227</a:t>
            </a:r>
            <a:endParaRPr>
              <a:solidFill>
                <a:schemeClr val="dk1"/>
              </a:solidFill>
              <a:latin typeface="League Spartan"/>
              <a:ea typeface="League Spartan"/>
              <a:cs typeface="League Spartan"/>
              <a:sym typeface="League Spartan"/>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9"/>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9-12</a:t>
            </a:r>
            <a:endParaRPr/>
          </a:p>
        </p:txBody>
      </p:sp>
      <p:sp>
        <p:nvSpPr>
          <p:cNvPr id="399" name="Google Shape;399;p59"/>
          <p:cNvSpPr txBox="1"/>
          <p:nvPr>
            <p:ph idx="1" type="body"/>
          </p:nvPr>
        </p:nvSpPr>
        <p:spPr>
          <a:xfrm>
            <a:off x="715100" y="1649075"/>
            <a:ext cx="3852000" cy="324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Mount Boucherie Alumni, Feather Mason.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Discuss: What feelings does Feather’s poem elicit for you? </a:t>
            </a:r>
            <a:r>
              <a:rPr lang="en"/>
              <a:t>What do we know about MMIWG2S+ in Canada? </a:t>
            </a:r>
            <a:r>
              <a:rPr lang="en"/>
              <a:t>What questions does Feather’s poem bring up for you? What do you want to learn more about?</a:t>
            </a:r>
            <a:endParaRPr/>
          </a:p>
          <a:p>
            <a:pPr indent="0" lvl="0" marL="0" rtl="0" algn="l">
              <a:spcBef>
                <a:spcPts val="0"/>
              </a:spcBef>
              <a:spcAft>
                <a:spcPts val="0"/>
              </a:spcAft>
              <a:buNone/>
            </a:pPr>
            <a:r>
              <a:t/>
            </a:r>
            <a:endParaRPr/>
          </a:p>
        </p:txBody>
      </p:sp>
      <p:pic>
        <p:nvPicPr>
          <p:cNvPr descr="Poetry In Voice / Les voix de la poésie&#10;&#10;Come celebrate National Poetry Month with a poetry competition like no other!&#10;&#10;Every year, high school students from across the country memorize and perform poems in English and French by Canadian, Indigenous, and international poets, competing against one another for their ability to embody the essence of the poem. Organized by Poetry in Voice, the best go on to compete in a national competition judged by a panel of acclaimed poets.&#10;&#10;Mesmerising, emotional and powerful, these youth distill life through the poetry they voice—to echo the great Gwendolyn Brooks—and bring to life one of our oldest art forms. These youth believe in the power of their words to transform us and, after hearing them, so will you.&#10;&#10;This year’s competition will be guided by former CBC and CTV personalities, Johanne Blais and Evan Solomon, and judged by Canadian poetry luminaries Marie-Célie Agnant, Michael Crummey, Armand Garnet Ruffo, Natasha Kanapé Fontaine, Susan Musgrave, and Chloé Savoie-Bernard.&#10;&#10;Venez célébrer le Mois national de la poésie avec un concours de poésie hors du commun!&#10;&#10;Chaque année, des étudiant·e·s d’écoles secondaires de partout au pays mémorisent des poèmes en français et en anglais d’auteur·rices d’ici et d’ailleurs afin de les performer lors de concours où iels sont noté·e·s sur leur habileté à incarner l’essence du poème. Les gagnant·e·s sont ensuite invité·e·s au concours national organisé par Les voix de la poésie afin d’être jugé·e·s par des poètes de renom.&#10;&#10;Ces jeunes, par leur force, leur émotion et leur voix envoûtante, vous feront revivre un art vieux comme le monde : celui de l’oralité. Iels croient au pouvoir qu’ont les mots de nous transformer.&#10;&#10;Cette année, les animateur·rices de l’événement seront Johanne Blais et Evan Solomon et les juges seront les poètes Marie-Célie Agnant, Michael Crummey, Armand Garnet Ruffo, Natasha Kanapé Fontaine, Susan Musgrave et Chloé Savoie-Bernard." id="400" name="Google Shape;400;p59" title="2024 National Finals Livestream / La Grande finale 2024 en direct">
            <a:hlinkClick r:id="rId3"/>
          </p:cNvPr>
          <p:cNvPicPr preferRelativeResize="0"/>
          <p:nvPr/>
        </p:nvPicPr>
        <p:blipFill>
          <a:blip r:embed="rId4">
            <a:alphaModFix/>
          </a:blip>
          <a:stretch>
            <a:fillRect/>
          </a:stretch>
        </p:blipFill>
        <p:spPr>
          <a:xfrm>
            <a:off x="4974947" y="1649076"/>
            <a:ext cx="3852000" cy="2166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0"/>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 9-12</a:t>
            </a:r>
            <a:endParaRPr/>
          </a:p>
        </p:txBody>
      </p:sp>
      <p:sp>
        <p:nvSpPr>
          <p:cNvPr id="406" name="Google Shape;406;p60"/>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Moosehide Campaign</a:t>
            </a:r>
            <a:endParaRPr/>
          </a:p>
          <a:p>
            <a:pPr indent="0" lvl="0" marL="0" rtl="0" algn="l">
              <a:spcBef>
                <a:spcPts val="0"/>
              </a:spcBef>
              <a:spcAft>
                <a:spcPts val="0"/>
              </a:spcAft>
              <a:buNone/>
            </a:pPr>
            <a:r>
              <a:rPr lang="en" u="sng">
                <a:solidFill>
                  <a:schemeClr val="hlink"/>
                </a:solidFill>
                <a:hlinkClick r:id="rId3"/>
              </a:rPr>
              <a:t>https://education.moosehidecampaign.ca/lateryears/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View and download the lesson plans for secondary students. These lesson plans are designed for students from 9-12.</a:t>
            </a:r>
            <a:endParaRPr/>
          </a:p>
        </p:txBody>
      </p:sp>
      <p:pic>
        <p:nvPicPr>
          <p:cNvPr id="407" name="Google Shape;407;p60" title="Capture.PNG">
            <a:hlinkClick r:id="rId4"/>
          </p:cNvPr>
          <p:cNvPicPr preferRelativeResize="0"/>
          <p:nvPr>
            <p:ph idx="2" type="pic"/>
          </p:nvPr>
        </p:nvPicPr>
        <p:blipFill rotWithShape="1">
          <a:blip r:embed="rId5">
            <a:alphaModFix/>
          </a:blip>
          <a:srcRect b="0" l="26061" r="26061"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1"/>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9-12</a:t>
            </a:r>
            <a:endParaRPr/>
          </a:p>
        </p:txBody>
      </p:sp>
      <p:sp>
        <p:nvSpPr>
          <p:cNvPr id="413" name="Google Shape;413;p61"/>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Exploring Red Dress Day and the REDress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Lesson Plan - Red Dress Day</a:t>
            </a:r>
            <a:r>
              <a:rPr lang="en"/>
              <a:t> </a:t>
            </a:r>
            <a:endParaRPr/>
          </a:p>
        </p:txBody>
      </p:sp>
      <p:pic>
        <p:nvPicPr>
          <p:cNvPr id="414" name="Google Shape;414;p61" title="Capture.PNG">
            <a:hlinkClick r:id="rId4"/>
          </p:cNvPr>
          <p:cNvPicPr preferRelativeResize="0"/>
          <p:nvPr>
            <p:ph idx="2" type="pic"/>
          </p:nvPr>
        </p:nvPicPr>
        <p:blipFill rotWithShape="1">
          <a:blip r:embed="rId5">
            <a:alphaModFix/>
          </a:blip>
          <a:srcRect b="2318" l="0" r="0" t="2308"/>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2"/>
          <p:cNvSpPr txBox="1"/>
          <p:nvPr>
            <p:ph type="title"/>
          </p:nvPr>
        </p:nvSpPr>
        <p:spPr>
          <a:xfrm>
            <a:off x="715100" y="1015825"/>
            <a:ext cx="3852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Grades 9-12</a:t>
            </a:r>
            <a:endParaRPr/>
          </a:p>
        </p:txBody>
      </p:sp>
      <p:sp>
        <p:nvSpPr>
          <p:cNvPr id="420" name="Google Shape;420;p62"/>
          <p:cNvSpPr txBox="1"/>
          <p:nvPr>
            <p:ph idx="1" type="body"/>
          </p:nvPr>
        </p:nvSpPr>
        <p:spPr>
          <a:xfrm>
            <a:off x="715100" y="1649075"/>
            <a:ext cx="3852000" cy="247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Explore </a:t>
            </a:r>
            <a:r>
              <a:rPr lang="en" u="sng">
                <a:solidFill>
                  <a:schemeClr val="hlink"/>
                </a:solidFill>
                <a:hlinkClick r:id="rId3"/>
              </a:rPr>
              <a:t>https://www.cbc.ca/missingandmurdered/</a:t>
            </a:r>
            <a:r>
              <a:rPr lang="en"/>
              <a:t> </a:t>
            </a:r>
            <a:endParaRPr/>
          </a:p>
          <a:p>
            <a:pPr indent="0" lvl="0" marL="0" rtl="0" algn="l">
              <a:spcBef>
                <a:spcPts val="0"/>
              </a:spcBef>
              <a:spcAft>
                <a:spcPts val="0"/>
              </a:spcAft>
              <a:buNone/>
            </a:pPr>
            <a:r>
              <a:t/>
            </a:r>
            <a:endParaRPr/>
          </a:p>
          <a:p>
            <a:pPr indent="0" lvl="0" marL="0" rtl="0" algn="l">
              <a:spcBef>
                <a:spcPts val="0"/>
              </a:spcBef>
              <a:spcAft>
                <a:spcPts val="0"/>
              </a:spcAft>
              <a:buClr>
                <a:schemeClr val="lt1"/>
              </a:buClr>
              <a:buSzPts val="1100"/>
              <a:buFont typeface="Arial"/>
              <a:buNone/>
            </a:pPr>
            <a:r>
              <a:rPr lang="en"/>
              <a:t>Move between statistics and individual stories. What does each reveal? What gets lost?</a:t>
            </a:r>
            <a:endParaRPr/>
          </a:p>
          <a:p>
            <a:pPr indent="0" lvl="0" marL="0" rtl="0" algn="l">
              <a:spcBef>
                <a:spcPts val="0"/>
              </a:spcBef>
              <a:spcAft>
                <a:spcPts val="0"/>
              </a:spcAft>
              <a:buNone/>
            </a:pPr>
            <a:r>
              <a:t/>
            </a:r>
            <a:endParaRPr/>
          </a:p>
          <a:p>
            <a:pPr indent="0" lvl="0" marL="0" rtl="0" algn="l">
              <a:spcBef>
                <a:spcPts val="0"/>
              </a:spcBef>
              <a:spcAft>
                <a:spcPts val="0"/>
              </a:spcAft>
              <a:buClr>
                <a:schemeClr val="lt1"/>
              </a:buClr>
              <a:buSzPts val="1100"/>
              <a:buFont typeface="Arial"/>
              <a:buNone/>
            </a:pPr>
            <a:r>
              <a:rPr lang="en"/>
              <a:t>Respond: Why do we need both data and stories to fully understand this issue?</a:t>
            </a:r>
            <a:endParaRPr/>
          </a:p>
          <a:p>
            <a:pPr indent="0" lvl="0" marL="0" rtl="0" algn="l">
              <a:spcBef>
                <a:spcPts val="0"/>
              </a:spcBef>
              <a:spcAft>
                <a:spcPts val="0"/>
              </a:spcAft>
              <a:buNone/>
            </a:pPr>
            <a:r>
              <a:t/>
            </a:r>
            <a:endParaRPr/>
          </a:p>
        </p:txBody>
      </p:sp>
      <p:pic>
        <p:nvPicPr>
          <p:cNvPr id="421" name="Google Shape;421;p62" title="Capture.PNG"/>
          <p:cNvPicPr preferRelativeResize="0"/>
          <p:nvPr>
            <p:ph idx="2" type="pic"/>
          </p:nvPr>
        </p:nvPicPr>
        <p:blipFill rotWithShape="1">
          <a:blip r:embed="rId4">
            <a:alphaModFix/>
          </a:blip>
          <a:srcRect b="0" l="18773" r="18773"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3"/>
          <p:cNvSpPr/>
          <p:nvPr/>
        </p:nvSpPr>
        <p:spPr>
          <a:xfrm>
            <a:off x="4281137" y="1448113"/>
            <a:ext cx="1066500" cy="10665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ague Spartan"/>
              <a:ea typeface="League Spartan"/>
              <a:cs typeface="League Spartan"/>
              <a:sym typeface="League Spartan"/>
            </a:endParaRPr>
          </a:p>
        </p:txBody>
      </p:sp>
      <p:sp>
        <p:nvSpPr>
          <p:cNvPr id="427" name="Google Shape;427;p63"/>
          <p:cNvSpPr txBox="1"/>
          <p:nvPr>
            <p:ph type="title"/>
          </p:nvPr>
        </p:nvSpPr>
        <p:spPr>
          <a:xfrm>
            <a:off x="4200050" y="2628875"/>
            <a:ext cx="42549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100"/>
              <a:t>Additional Considerations</a:t>
            </a:r>
            <a:endParaRPr sz="4100"/>
          </a:p>
        </p:txBody>
      </p:sp>
      <p:sp>
        <p:nvSpPr>
          <p:cNvPr id="428" name="Google Shape;428;p63"/>
          <p:cNvSpPr txBox="1"/>
          <p:nvPr>
            <p:ph idx="2" type="title"/>
          </p:nvPr>
        </p:nvSpPr>
        <p:spPr>
          <a:xfrm>
            <a:off x="4319925" y="1560475"/>
            <a:ext cx="989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Considerations</a:t>
            </a:r>
            <a:endParaRPr/>
          </a:p>
        </p:txBody>
      </p:sp>
      <p:sp>
        <p:nvSpPr>
          <p:cNvPr id="434" name="Google Shape;434;p64"/>
          <p:cNvSpPr txBox="1"/>
          <p:nvPr>
            <p:ph idx="1" type="subTitle"/>
          </p:nvPr>
        </p:nvSpPr>
        <p:spPr>
          <a:xfrm>
            <a:off x="720000" y="1232200"/>
            <a:ext cx="7671000" cy="296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Creating a Safe and Respectful Learning Environment</a:t>
            </a:r>
            <a:endParaRPr/>
          </a:p>
          <a:p>
            <a:pPr indent="-317500" lvl="0" marL="457200" rtl="0" algn="l">
              <a:spcBef>
                <a:spcPts val="0"/>
              </a:spcBef>
              <a:spcAft>
                <a:spcPts val="0"/>
              </a:spcAft>
              <a:buSzPts val="1400"/>
              <a:buChar char="●"/>
            </a:pPr>
            <a:r>
              <a:rPr lang="en"/>
              <a:t>Let students know ahead of time that the topic may be emotional or heavy</a:t>
            </a:r>
            <a:endParaRPr/>
          </a:p>
          <a:p>
            <a:pPr indent="-317500" lvl="0" marL="457200" rtl="0" algn="l">
              <a:spcBef>
                <a:spcPts val="0"/>
              </a:spcBef>
              <a:spcAft>
                <a:spcPts val="0"/>
              </a:spcAft>
              <a:buSzPts val="1400"/>
              <a:buChar char="●"/>
            </a:pPr>
            <a:r>
              <a:rPr lang="en"/>
              <a:t>Offer choice in how students engage, listen, reflect, step out</a:t>
            </a:r>
            <a:endParaRPr/>
          </a:p>
          <a:p>
            <a:pPr indent="-317500" lvl="0" marL="457200" rtl="0" algn="l">
              <a:spcBef>
                <a:spcPts val="0"/>
              </a:spcBef>
              <a:spcAft>
                <a:spcPts val="0"/>
              </a:spcAft>
              <a:buSzPts val="1400"/>
              <a:buChar char="●"/>
            </a:pPr>
            <a:r>
              <a:rPr lang="en"/>
              <a:t>Avoid putting Indigenous students in positions where they feel they need to speak or represent</a:t>
            </a:r>
            <a:endParaRPr/>
          </a:p>
          <a:p>
            <a:pPr indent="-317500" lvl="0" marL="457200" rtl="0" algn="l">
              <a:spcBef>
                <a:spcPts val="0"/>
              </a:spcBef>
              <a:spcAft>
                <a:spcPts val="0"/>
              </a:spcAft>
              <a:buSzPts val="1400"/>
              <a:buChar char="●"/>
            </a:pPr>
            <a:r>
              <a:rPr lang="en"/>
              <a:t>Build in quiet processing time, not just discussion</a:t>
            </a:r>
            <a:endParaRPr/>
          </a:p>
          <a:p>
            <a:pPr indent="-317500" lvl="0" marL="457200" rtl="0" algn="l">
              <a:spcBef>
                <a:spcPts val="0"/>
              </a:spcBef>
              <a:spcAft>
                <a:spcPts val="0"/>
              </a:spcAft>
              <a:buSzPts val="1400"/>
              <a:buChar char="●"/>
            </a:pPr>
            <a:r>
              <a:rPr lang="en"/>
              <a:t>Have support options visible and normalized (not just “in case”)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Grounding the Learning</a:t>
            </a:r>
            <a:endParaRPr/>
          </a:p>
          <a:p>
            <a:pPr indent="-317500" lvl="0" marL="457200" rtl="0" algn="l">
              <a:spcBef>
                <a:spcPts val="0"/>
              </a:spcBef>
              <a:spcAft>
                <a:spcPts val="0"/>
              </a:spcAft>
              <a:buSzPts val="1400"/>
              <a:buChar char="●"/>
            </a:pPr>
            <a:r>
              <a:rPr lang="en"/>
              <a:t>Center Indigenous voices, stories, and leadership, avoid speaking about without including</a:t>
            </a:r>
            <a:endParaRPr/>
          </a:p>
          <a:p>
            <a:pPr indent="-317500" lvl="0" marL="457200" rtl="0" algn="l">
              <a:spcBef>
                <a:spcPts val="0"/>
              </a:spcBef>
              <a:spcAft>
                <a:spcPts val="0"/>
              </a:spcAft>
              <a:buSzPts val="1400"/>
              <a:buChar char="●"/>
            </a:pPr>
            <a:r>
              <a:rPr lang="en"/>
              <a:t>Use current, accurate language, including </a:t>
            </a:r>
            <a:r>
              <a:rPr lang="en"/>
              <a:t>MMIWG2S+</a:t>
            </a:r>
            <a:endParaRPr/>
          </a:p>
          <a:p>
            <a:pPr indent="-317500" lvl="0" marL="457200" rtl="0" algn="l">
              <a:spcBef>
                <a:spcPts val="0"/>
              </a:spcBef>
              <a:spcAft>
                <a:spcPts val="0"/>
              </a:spcAft>
              <a:buSzPts val="1400"/>
              <a:buChar char="●"/>
            </a:pPr>
            <a:r>
              <a:rPr lang="en"/>
              <a:t>Emphasize that this is a present-day issue, not only historical</a:t>
            </a:r>
            <a:endParaRPr/>
          </a:p>
          <a:p>
            <a:pPr indent="-317500" lvl="0" marL="457200" rtl="0" algn="l">
              <a:spcBef>
                <a:spcPts val="0"/>
              </a:spcBef>
              <a:spcAft>
                <a:spcPts val="0"/>
              </a:spcAft>
              <a:buSzPts val="1400"/>
              <a:buChar char="●"/>
            </a:pPr>
            <a:r>
              <a:rPr lang="en"/>
              <a:t>Connect learning to local context and community when possible</a:t>
            </a:r>
            <a:endParaRPr/>
          </a:p>
        </p:txBody>
      </p:sp>
      <p:sp>
        <p:nvSpPr>
          <p:cNvPr id="435" name="Google Shape;435;p64"/>
          <p:cNvSpPr txBox="1"/>
          <p:nvPr/>
        </p:nvSpPr>
        <p:spPr>
          <a:xfrm>
            <a:off x="497225" y="4376445"/>
            <a:ext cx="7778700" cy="8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League Spartan"/>
                <a:ea typeface="League Spartan"/>
                <a:cs typeface="League Spartan"/>
                <a:sym typeface="League Spartan"/>
                <a:hlinkClick r:id="rId3"/>
              </a:rPr>
              <a:t>Here are some powerful suggestions from Samantha Beynon for exploring Indigenous resources </a:t>
            </a:r>
            <a:r>
              <a:rPr lang="en" u="sng">
                <a:solidFill>
                  <a:schemeClr val="hlink"/>
                </a:solidFill>
                <a:latin typeface="League Spartan"/>
                <a:ea typeface="League Spartan"/>
                <a:cs typeface="League Spartan"/>
                <a:sym typeface="League Spartan"/>
                <a:hlinkClick r:id="rId4"/>
              </a:rPr>
              <a:t>within</a:t>
            </a:r>
            <a:r>
              <a:rPr lang="en" u="sng">
                <a:solidFill>
                  <a:schemeClr val="hlink"/>
                </a:solidFill>
                <a:latin typeface="League Spartan"/>
                <a:ea typeface="League Spartan"/>
                <a:cs typeface="League Spartan"/>
                <a:sym typeface="League Spartan"/>
                <a:hlinkClick r:id="rId5"/>
              </a:rPr>
              <a:t> your classrooms </a:t>
            </a:r>
            <a:endParaRPr>
              <a:solidFill>
                <a:schemeClr val="dk1"/>
              </a:solidFill>
              <a:latin typeface="League Spartan"/>
              <a:ea typeface="League Spartan"/>
              <a:cs typeface="League Spartan"/>
              <a:sym typeface="League Spart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Considerations</a:t>
            </a:r>
            <a:endParaRPr/>
          </a:p>
        </p:txBody>
      </p:sp>
      <p:sp>
        <p:nvSpPr>
          <p:cNvPr id="441" name="Google Shape;441;p65"/>
          <p:cNvSpPr txBox="1"/>
          <p:nvPr>
            <p:ph idx="1" type="subTitle"/>
          </p:nvPr>
        </p:nvSpPr>
        <p:spPr>
          <a:xfrm>
            <a:off x="720000" y="1232200"/>
            <a:ext cx="7671000" cy="343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Supporting Emotional Responses</a:t>
            </a:r>
            <a:endParaRPr/>
          </a:p>
          <a:p>
            <a:pPr indent="-317500" lvl="0" marL="457200" rtl="0" algn="l">
              <a:spcBef>
                <a:spcPts val="0"/>
              </a:spcBef>
              <a:spcAft>
                <a:spcPts val="0"/>
              </a:spcAft>
              <a:buSzPts val="1400"/>
              <a:buChar char="●"/>
            </a:pPr>
            <a:r>
              <a:rPr lang="en"/>
              <a:t>Expect a range of reactions, sadness, anger, confusion, silence</a:t>
            </a:r>
            <a:endParaRPr/>
          </a:p>
          <a:p>
            <a:pPr indent="-317500" lvl="0" marL="457200" rtl="0" algn="l">
              <a:spcBef>
                <a:spcPts val="0"/>
              </a:spcBef>
              <a:spcAft>
                <a:spcPts val="0"/>
              </a:spcAft>
              <a:buSzPts val="1400"/>
              <a:buChar char="●"/>
            </a:pPr>
            <a:r>
              <a:rPr lang="en"/>
              <a:t>Validate emotions without trying to fix or minimize</a:t>
            </a:r>
            <a:endParaRPr/>
          </a:p>
          <a:p>
            <a:pPr indent="-317500" lvl="0" marL="457200" rtl="0" algn="l">
              <a:spcBef>
                <a:spcPts val="0"/>
              </a:spcBef>
              <a:spcAft>
                <a:spcPts val="0"/>
              </a:spcAft>
              <a:buSzPts val="1400"/>
              <a:buChar char="●"/>
            </a:pPr>
            <a:r>
              <a:rPr lang="en"/>
              <a:t>Offer simple grounding strategies (pause, breathe, step out, write)</a:t>
            </a:r>
            <a:endParaRPr/>
          </a:p>
          <a:p>
            <a:pPr indent="-317500" lvl="0" marL="457200" rtl="0" algn="l">
              <a:spcBef>
                <a:spcPts val="0"/>
              </a:spcBef>
              <a:spcAft>
                <a:spcPts val="0"/>
              </a:spcAft>
              <a:buSzPts val="1400"/>
              <a:buChar char="●"/>
            </a:pPr>
            <a:r>
              <a:rPr lang="en"/>
              <a:t>Follow up with students who may need additional support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Being Intentional with Content</a:t>
            </a:r>
            <a:endParaRPr/>
          </a:p>
          <a:p>
            <a:pPr indent="-317500" lvl="0" marL="457200" rtl="0" algn="l">
              <a:spcBef>
                <a:spcPts val="0"/>
              </a:spcBef>
              <a:spcAft>
                <a:spcPts val="0"/>
              </a:spcAft>
              <a:buSzPts val="1400"/>
              <a:buChar char="●"/>
            </a:pPr>
            <a:r>
              <a:rPr lang="en"/>
              <a:t>Avoid graphic or sensationalized details</a:t>
            </a:r>
            <a:endParaRPr/>
          </a:p>
          <a:p>
            <a:pPr indent="-317500" lvl="0" marL="457200" rtl="0" algn="l">
              <a:spcBef>
                <a:spcPts val="0"/>
              </a:spcBef>
              <a:spcAft>
                <a:spcPts val="0"/>
              </a:spcAft>
              <a:buSzPts val="1400"/>
              <a:buChar char="●"/>
            </a:pPr>
            <a:r>
              <a:rPr lang="en"/>
              <a:t>Focus on dignity, humanity, and impact, not just trauma</a:t>
            </a:r>
            <a:endParaRPr/>
          </a:p>
          <a:p>
            <a:pPr indent="-317500" lvl="0" marL="457200" rtl="0" algn="l">
              <a:spcBef>
                <a:spcPts val="0"/>
              </a:spcBef>
              <a:spcAft>
                <a:spcPts val="0"/>
              </a:spcAft>
              <a:buSzPts val="1400"/>
              <a:buChar char="●"/>
            </a:pPr>
            <a:r>
              <a:rPr lang="en"/>
              <a:t>Balance truth-telling with stories of strength, resilience, and advocacy</a:t>
            </a:r>
            <a:endParaRPr/>
          </a:p>
          <a:p>
            <a:pPr indent="-317500" lvl="0" marL="457200" rtl="0" algn="l">
              <a:spcBef>
                <a:spcPts val="0"/>
              </a:spcBef>
              <a:spcAft>
                <a:spcPts val="0"/>
              </a:spcAft>
              <a:buSzPts val="1400"/>
              <a:buChar char="●"/>
            </a:pPr>
            <a:r>
              <a:rPr lang="en"/>
              <a:t>Be mindful of age and developmental appropriateness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Considerations</a:t>
            </a:r>
            <a:endParaRPr/>
          </a:p>
        </p:txBody>
      </p:sp>
      <p:sp>
        <p:nvSpPr>
          <p:cNvPr id="447" name="Google Shape;447;p66"/>
          <p:cNvSpPr txBox="1"/>
          <p:nvPr>
            <p:ph idx="1" type="subTitle"/>
          </p:nvPr>
        </p:nvSpPr>
        <p:spPr>
          <a:xfrm>
            <a:off x="720000" y="1232200"/>
            <a:ext cx="7671000" cy="267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Facilitating Meaningful Dialogue</a:t>
            </a:r>
            <a:endParaRPr/>
          </a:p>
          <a:p>
            <a:pPr indent="-317500" lvl="0" marL="457200" rtl="0" algn="l">
              <a:spcBef>
                <a:spcPts val="0"/>
              </a:spcBef>
              <a:spcAft>
                <a:spcPts val="0"/>
              </a:spcAft>
              <a:buSzPts val="1400"/>
              <a:buChar char="●"/>
            </a:pPr>
            <a:r>
              <a:rPr lang="en"/>
              <a:t>Use open-ended questions that invite thinking, not “right answers”</a:t>
            </a:r>
            <a:endParaRPr/>
          </a:p>
          <a:p>
            <a:pPr indent="-317500" lvl="0" marL="457200" rtl="0" algn="l">
              <a:spcBef>
                <a:spcPts val="0"/>
              </a:spcBef>
              <a:spcAft>
                <a:spcPts val="0"/>
              </a:spcAft>
              <a:buSzPts val="1400"/>
              <a:buChar char="●"/>
            </a:pPr>
            <a:r>
              <a:rPr lang="en"/>
              <a:t>Encourage listening to understand, not to respond</a:t>
            </a:r>
            <a:endParaRPr/>
          </a:p>
          <a:p>
            <a:pPr indent="-317500" lvl="0" marL="457200" rtl="0" algn="l">
              <a:spcBef>
                <a:spcPts val="0"/>
              </a:spcBef>
              <a:spcAft>
                <a:spcPts val="0"/>
              </a:spcAft>
              <a:buSzPts val="1400"/>
              <a:buChar char="●"/>
            </a:pPr>
            <a:r>
              <a:rPr lang="en"/>
              <a:t>Model how to hold complexity and uncertainty</a:t>
            </a:r>
            <a:endParaRPr/>
          </a:p>
          <a:p>
            <a:pPr indent="-317500" lvl="0" marL="457200" rtl="0" algn="l">
              <a:spcBef>
                <a:spcPts val="0"/>
              </a:spcBef>
              <a:spcAft>
                <a:spcPts val="0"/>
              </a:spcAft>
              <a:buSzPts val="1400"/>
              <a:buChar char="●"/>
            </a:pPr>
            <a:r>
              <a:rPr lang="en"/>
              <a:t>Interrupt harmful or dismissive comments with care and clarity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Connecting to Action and Agency</a:t>
            </a:r>
            <a:endParaRPr/>
          </a:p>
          <a:p>
            <a:pPr indent="-317500" lvl="0" marL="457200" rtl="0" algn="l">
              <a:spcBef>
                <a:spcPts val="0"/>
              </a:spcBef>
              <a:spcAft>
                <a:spcPts val="0"/>
              </a:spcAft>
              <a:buSzPts val="1400"/>
              <a:buChar char="●"/>
            </a:pPr>
            <a:r>
              <a:rPr lang="en"/>
              <a:t>Help students see that learning can lead to action</a:t>
            </a:r>
            <a:endParaRPr/>
          </a:p>
          <a:p>
            <a:pPr indent="-317500" lvl="0" marL="457200" rtl="0" algn="l">
              <a:spcBef>
                <a:spcPts val="0"/>
              </a:spcBef>
              <a:spcAft>
                <a:spcPts val="0"/>
              </a:spcAft>
              <a:buSzPts val="1400"/>
              <a:buChar char="●"/>
            </a:pPr>
            <a:r>
              <a:rPr lang="en"/>
              <a:t>Offer options for response, reflection, advocacy, creative expression</a:t>
            </a:r>
            <a:endParaRPr/>
          </a:p>
          <a:p>
            <a:pPr indent="-317500" lvl="0" marL="457200" rtl="0" algn="l">
              <a:spcBef>
                <a:spcPts val="0"/>
              </a:spcBef>
              <a:spcAft>
                <a:spcPts val="0"/>
              </a:spcAft>
              <a:buSzPts val="1400"/>
              <a:buChar char="●"/>
            </a:pPr>
            <a:r>
              <a:rPr lang="en"/>
              <a:t>Avoid guilt-based framing, focus on responsibility and awareness</a:t>
            </a:r>
            <a:endParaRPr/>
          </a:p>
          <a:p>
            <a:pPr indent="-317500" lvl="0" marL="457200" rtl="0" algn="l">
              <a:spcBef>
                <a:spcPts val="0"/>
              </a:spcBef>
              <a:spcAft>
                <a:spcPts val="0"/>
              </a:spcAft>
              <a:buSzPts val="1400"/>
              <a:buChar char="●"/>
            </a:pPr>
            <a:r>
              <a:rPr lang="en"/>
              <a:t>Highlight ways individuals and communities are making change</a:t>
            </a:r>
            <a:endParaRPr/>
          </a:p>
        </p:txBody>
      </p:sp>
      <p:sp>
        <p:nvSpPr>
          <p:cNvPr id="448" name="Google Shape;448;p66"/>
          <p:cNvSpPr txBox="1"/>
          <p:nvPr/>
        </p:nvSpPr>
        <p:spPr>
          <a:xfrm>
            <a:off x="680425" y="4136875"/>
            <a:ext cx="7510800" cy="7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League Spartan"/>
              <a:ea typeface="League Spartan"/>
              <a:cs typeface="League Spartan"/>
              <a:sym typeface="League Spart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7"/>
          <p:cNvSpPr txBox="1"/>
          <p:nvPr>
            <p:ph idx="1" type="subTitle"/>
          </p:nvPr>
        </p:nvSpPr>
        <p:spPr>
          <a:xfrm>
            <a:off x="682050" y="1458963"/>
            <a:ext cx="3229200" cy="270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Student and Youth Engagement Guide provides essential information and considerations for educators and learners (target audience is grades 4 and up for this resource). </a:t>
            </a:r>
            <a:endParaRPr/>
          </a:p>
          <a:p>
            <a:pPr indent="0" lvl="0" marL="0" rtl="0" algn="ctr">
              <a:spcBef>
                <a:spcPts val="0"/>
              </a:spcBef>
              <a:spcAft>
                <a:spcPts val="0"/>
              </a:spcAft>
              <a:buNone/>
            </a:pPr>
            <a:r>
              <a:t/>
            </a:r>
            <a:endParaRPr/>
          </a:p>
        </p:txBody>
      </p:sp>
      <p:pic>
        <p:nvPicPr>
          <p:cNvPr id="454" name="Google Shape;454;p67">
            <a:hlinkClick r:id="rId3"/>
          </p:cNvPr>
          <p:cNvPicPr preferRelativeResize="0"/>
          <p:nvPr/>
        </p:nvPicPr>
        <p:blipFill>
          <a:blip r:embed="rId4">
            <a:alphaModFix/>
          </a:blip>
          <a:stretch>
            <a:fillRect/>
          </a:stretch>
        </p:blipFill>
        <p:spPr>
          <a:xfrm>
            <a:off x="4729424" y="806912"/>
            <a:ext cx="2841750" cy="3529676"/>
          </a:xfrm>
          <a:prstGeom prst="rect">
            <a:avLst/>
          </a:prstGeom>
          <a:noFill/>
          <a:ln cap="flat" cmpd="sng" w="19050">
            <a:solidFill>
              <a:schemeClr val="dk2"/>
            </a:solidFill>
            <a:prstDash val="solid"/>
            <a:round/>
            <a:headEnd len="sm" w="sm" type="none"/>
            <a:tailEnd len="sm" w="sm" type="none"/>
          </a:ln>
        </p:spPr>
      </p:pic>
      <p:sp>
        <p:nvSpPr>
          <p:cNvPr id="455" name="Google Shape;455;p67"/>
          <p:cNvSpPr txBox="1"/>
          <p:nvPr/>
        </p:nvSpPr>
        <p:spPr>
          <a:xfrm>
            <a:off x="308875" y="738625"/>
            <a:ext cx="4207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Be Vietnam Pro Medium"/>
                <a:ea typeface="Be Vietnam Pro Medium"/>
                <a:cs typeface="Be Vietnam Pro Medium"/>
                <a:sym typeface="Be Vietnam Pro Medium"/>
              </a:rPr>
              <a:t>Additional Resources</a:t>
            </a:r>
            <a:endParaRPr sz="3000">
              <a:solidFill>
                <a:schemeClr val="dk1"/>
              </a:solidFill>
              <a:latin typeface="Be Vietnam Pro Medium"/>
              <a:ea typeface="Be Vietnam Pro Medium"/>
              <a:cs typeface="Be Vietnam Pro Medium"/>
              <a:sym typeface="Be Vietnam Pro Medium"/>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8"/>
          <p:cNvSpPr txBox="1"/>
          <p:nvPr>
            <p:ph type="title"/>
          </p:nvPr>
        </p:nvSpPr>
        <p:spPr>
          <a:xfrm>
            <a:off x="518550" y="2838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Resources</a:t>
            </a:r>
            <a:endParaRPr/>
          </a:p>
        </p:txBody>
      </p:sp>
      <p:pic>
        <p:nvPicPr>
          <p:cNvPr id="461" name="Google Shape;461;p68"/>
          <p:cNvPicPr preferRelativeResize="0"/>
          <p:nvPr/>
        </p:nvPicPr>
        <p:blipFill>
          <a:blip r:embed="rId3">
            <a:alphaModFix/>
          </a:blip>
          <a:stretch>
            <a:fillRect/>
          </a:stretch>
        </p:blipFill>
        <p:spPr>
          <a:xfrm>
            <a:off x="366450" y="1110175"/>
            <a:ext cx="2532030" cy="3294987"/>
          </a:xfrm>
          <a:prstGeom prst="rect">
            <a:avLst/>
          </a:prstGeom>
          <a:noFill/>
          <a:ln>
            <a:noFill/>
          </a:ln>
        </p:spPr>
      </p:pic>
      <p:sp>
        <p:nvSpPr>
          <p:cNvPr id="462" name="Google Shape;462;p68"/>
          <p:cNvSpPr txBox="1"/>
          <p:nvPr/>
        </p:nvSpPr>
        <p:spPr>
          <a:xfrm>
            <a:off x="366450" y="4513675"/>
            <a:ext cx="253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dk1"/>
                </a:solidFill>
                <a:latin typeface="League Spartan"/>
                <a:ea typeface="League Spartan"/>
                <a:cs typeface="League Spartan"/>
                <a:sym typeface="League Spartan"/>
                <a:hlinkClick r:id="rId4">
                  <a:extLst>
                    <a:ext uri="{A12FA001-AC4F-418D-AE19-62706E023703}">
                      <ahyp:hlinkClr val="tx"/>
                    </a:ext>
                  </a:extLst>
                </a:hlinkClick>
              </a:rPr>
              <a:t>Say Their Names #MMIWG</a:t>
            </a:r>
            <a:endParaRPr/>
          </a:p>
        </p:txBody>
      </p:sp>
      <p:pic>
        <p:nvPicPr>
          <p:cNvPr id="463" name="Google Shape;463;p68"/>
          <p:cNvPicPr preferRelativeResize="0"/>
          <p:nvPr/>
        </p:nvPicPr>
        <p:blipFill>
          <a:blip r:embed="rId5">
            <a:alphaModFix/>
          </a:blip>
          <a:stretch>
            <a:fillRect/>
          </a:stretch>
        </p:blipFill>
        <p:spPr>
          <a:xfrm>
            <a:off x="3052313" y="1269550"/>
            <a:ext cx="3267251" cy="2604401"/>
          </a:xfrm>
          <a:prstGeom prst="rect">
            <a:avLst/>
          </a:prstGeom>
          <a:noFill/>
          <a:ln>
            <a:noFill/>
          </a:ln>
        </p:spPr>
      </p:pic>
      <p:sp>
        <p:nvSpPr>
          <p:cNvPr id="464" name="Google Shape;464;p68"/>
          <p:cNvSpPr txBox="1"/>
          <p:nvPr/>
        </p:nvSpPr>
        <p:spPr>
          <a:xfrm>
            <a:off x="3275275" y="3873950"/>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dk1"/>
                </a:solidFill>
                <a:latin typeface="League Spartan"/>
                <a:ea typeface="League Spartan"/>
                <a:cs typeface="League Spartan"/>
                <a:sym typeface="League Spartan"/>
                <a:hlinkClick r:id="rId6">
                  <a:extLst>
                    <a:ext uri="{A12FA001-AC4F-418D-AE19-62706E023703}">
                      <ahyp:hlinkClr val="tx"/>
                    </a:ext>
                  </a:extLst>
                </a:hlinkClick>
              </a:rPr>
              <a:t>Lesson ideas to commemorate Red Dress Day, the National Day of Awareness for MMIWG</a:t>
            </a:r>
            <a:r>
              <a:rPr lang="en">
                <a:solidFill>
                  <a:schemeClr val="dk1"/>
                </a:solidFill>
                <a:latin typeface="League Spartan"/>
                <a:ea typeface="League Spartan"/>
                <a:cs typeface="League Spartan"/>
                <a:sym typeface="League Spartan"/>
              </a:rPr>
              <a:t>	</a:t>
            </a:r>
            <a:endParaRPr>
              <a:solidFill>
                <a:schemeClr val="dk1"/>
              </a:solidFill>
              <a:latin typeface="League Spartan"/>
              <a:ea typeface="League Spartan"/>
              <a:cs typeface="League Spartan"/>
              <a:sym typeface="League Spartan"/>
            </a:endParaRPr>
          </a:p>
        </p:txBody>
      </p:sp>
      <p:pic>
        <p:nvPicPr>
          <p:cNvPr descr="Lecture by Lee Maracle: There is a direct connection between violence against the earth and violence against women: looking to the past to restore our future.&#10;&#10;Lee Maracle is a writer, activist and performer from the Stó:lō nation located in the area now known as British Columbia. She is currently the Aboriginal Writer-in-Residence for First Nations House, and an instructor in the Aboriginal Studies Department at the University of Toronto. Lee is one of the founders of the En'owkin International School of Writing in Penticton, BC, and Cultural Director of the Centre for Indigenous Theatre in Toronto. She mentors young people on personal and cultural healing and reclamation. (from CBC 8th Fire)&#10;&#10;For more info about Lee Maracle and her books: http://www.goodreads.com/author/show/70695.Lee_Maracle&#10;&#10;Also, an open appeal from Lee Maracle to save the Aboriginal Arts and Mentorship Program: http://ipsmo.wordpress.com/2012/08/26/an-open-appeal-to-everyone-i-know-by-lee-maracle/.&#10;&#10;This lecture is part of First Voices! First Women Speak! teach-in and community gathering hosted by KAIROS Canada and IPSMO." id="465" name="Google Shape;465;p68" title="Lee Maracle: Connection between Violence against the Earth and Violence againt Women">
            <a:hlinkClick r:id="rId7"/>
          </p:cNvPr>
          <p:cNvPicPr preferRelativeResize="0"/>
          <p:nvPr/>
        </p:nvPicPr>
        <p:blipFill>
          <a:blip r:embed="rId8">
            <a:alphaModFix/>
          </a:blip>
          <a:stretch>
            <a:fillRect/>
          </a:stretch>
        </p:blipFill>
        <p:spPr>
          <a:xfrm>
            <a:off x="6473400" y="2290325"/>
            <a:ext cx="2532000" cy="1424243"/>
          </a:xfrm>
          <a:prstGeom prst="rect">
            <a:avLst/>
          </a:prstGeom>
          <a:noFill/>
          <a:ln>
            <a:noFill/>
          </a:ln>
        </p:spPr>
      </p:pic>
      <p:sp>
        <p:nvSpPr>
          <p:cNvPr id="466" name="Google Shape;466;p68"/>
          <p:cNvSpPr txBox="1"/>
          <p:nvPr/>
        </p:nvSpPr>
        <p:spPr>
          <a:xfrm>
            <a:off x="6498600" y="3873950"/>
            <a:ext cx="25068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League Spartan"/>
                <a:ea typeface="League Spartan"/>
                <a:cs typeface="League Spartan"/>
                <a:sym typeface="League Spartan"/>
              </a:rPr>
              <a:t>Video: Lee </a:t>
            </a:r>
            <a:r>
              <a:rPr lang="en" sz="1500">
                <a:solidFill>
                  <a:schemeClr val="dk1"/>
                </a:solidFill>
                <a:latin typeface="League Spartan"/>
                <a:ea typeface="League Spartan"/>
                <a:cs typeface="League Spartan"/>
                <a:sym typeface="League Spartan"/>
              </a:rPr>
              <a:t>Maracle: Connection between Violence against the Earth and Violence against Women</a:t>
            </a:r>
            <a:endParaRPr sz="1500">
              <a:solidFill>
                <a:schemeClr val="dk1"/>
              </a:solidFill>
              <a:latin typeface="League Spartan"/>
              <a:ea typeface="League Spartan"/>
              <a:cs typeface="League Spartan"/>
              <a:sym typeface="League Spartan"/>
            </a:endParaRPr>
          </a:p>
          <a:p>
            <a:pPr indent="0" lvl="0" marL="0" rtl="0" algn="l">
              <a:spcBef>
                <a:spcPts val="0"/>
              </a:spcBef>
              <a:spcAft>
                <a:spcPts val="0"/>
              </a:spcAft>
              <a:buNone/>
            </a:pPr>
            <a:r>
              <a:t/>
            </a:r>
            <a:endParaRPr>
              <a:solidFill>
                <a:schemeClr val="dk1"/>
              </a:solidFill>
              <a:latin typeface="League Spartan"/>
              <a:ea typeface="League Spartan"/>
              <a:cs typeface="League Spartan"/>
              <a:sym typeface="League Spart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Supports</a:t>
            </a:r>
            <a:endParaRPr/>
          </a:p>
        </p:txBody>
      </p:sp>
      <p:sp>
        <p:nvSpPr>
          <p:cNvPr id="181" name="Google Shape;181;p33"/>
          <p:cNvSpPr txBox="1"/>
          <p:nvPr>
            <p:ph idx="1" type="subTitle"/>
          </p:nvPr>
        </p:nvSpPr>
        <p:spPr>
          <a:xfrm>
            <a:off x="720000" y="1232200"/>
            <a:ext cx="7671000" cy="341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Advocacy and Safety</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Native Women's Association of Canada (NWAC)</a:t>
            </a:r>
            <a:endParaRPr/>
          </a:p>
          <a:p>
            <a:pPr indent="0" lvl="0" marL="0" rtl="0" algn="l">
              <a:spcBef>
                <a:spcPts val="0"/>
              </a:spcBef>
              <a:spcAft>
                <a:spcPts val="0"/>
              </a:spcAft>
              <a:buNone/>
            </a:pPr>
            <a:r>
              <a:rPr lang="en"/>
              <a:t>Direct support programs and national advocacy for </a:t>
            </a:r>
            <a:r>
              <a:rPr lang="en"/>
              <a:t>MMIWG2S+</a:t>
            </a:r>
            <a:r>
              <a:rPr lang="en"/>
              <a:t> families and survivors:</a:t>
            </a:r>
            <a:endParaRPr/>
          </a:p>
          <a:p>
            <a:pPr indent="0" lvl="0" marL="0" rtl="0" algn="l">
              <a:spcBef>
                <a:spcPts val="0"/>
              </a:spcBef>
              <a:spcAft>
                <a:spcPts val="0"/>
              </a:spcAft>
              <a:buNone/>
            </a:pPr>
            <a:r>
              <a:rPr lang="en" u="sng">
                <a:solidFill>
                  <a:schemeClr val="hlink"/>
                </a:solidFill>
                <a:hlinkClick r:id="rId3"/>
              </a:rPr>
              <a:t>https://nwac.ca/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Key Initiatives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National Action Plan to End Violence Against Indigenous Women, Girls, and 2SLGBTQQIA+ People</a:t>
            </a:r>
            <a:endParaRPr/>
          </a:p>
          <a:p>
            <a:pPr indent="0" lvl="0" marL="0" rtl="0" algn="l">
              <a:spcBef>
                <a:spcPts val="0"/>
              </a:spcBef>
              <a:spcAft>
                <a:spcPts val="0"/>
              </a:spcAft>
              <a:buNone/>
            </a:pPr>
            <a:r>
              <a:rPr lang="en"/>
              <a:t>A comprehensive, collaborative plan developed with families, survivors, and Indigenous partners:</a:t>
            </a:r>
            <a:endParaRPr/>
          </a:p>
          <a:p>
            <a:pPr indent="0" lvl="0" marL="0" rtl="0" algn="l">
              <a:spcBef>
                <a:spcPts val="0"/>
              </a:spcBef>
              <a:spcAft>
                <a:spcPts val="0"/>
              </a:spcAft>
              <a:buNone/>
            </a:pPr>
            <a:r>
              <a:rPr lang="en" u="sng">
                <a:solidFill>
                  <a:schemeClr val="hlink"/>
                </a:solidFill>
                <a:hlinkClick r:id="rId4"/>
              </a:rPr>
              <a:t>https://</a:t>
            </a:r>
            <a:r>
              <a:rPr lang="en" u="sng">
                <a:solidFill>
                  <a:schemeClr val="hlink"/>
                </a:solidFill>
                <a:hlinkClick r:id="rId5"/>
              </a:rPr>
              <a:t>MMIWG2S</a:t>
            </a:r>
            <a:r>
              <a:rPr lang="en" u="sng">
                <a:solidFill>
                  <a:schemeClr val="hlink"/>
                </a:solidFill>
                <a:hlinkClick r:id="rId6"/>
              </a:rPr>
              <a:t>plus-nationalactionplan.ca/</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 Report of the National Inquiry into Missing and Murdered Indigenous Women and Girls</a:t>
            </a:r>
            <a:endParaRPr/>
          </a:p>
          <a:p>
            <a:pPr indent="0" lvl="0" marL="0" rtl="0" algn="l">
              <a:spcBef>
                <a:spcPts val="0"/>
              </a:spcBef>
              <a:spcAft>
                <a:spcPts val="0"/>
              </a:spcAft>
              <a:buNone/>
            </a:pPr>
            <a:r>
              <a:rPr lang="en"/>
              <a:t>Includes findings and the Calls for Justice:</a:t>
            </a:r>
            <a:endParaRPr/>
          </a:p>
          <a:p>
            <a:pPr indent="0" lvl="0" marL="0" rtl="0" algn="l">
              <a:spcBef>
                <a:spcPts val="0"/>
              </a:spcBef>
              <a:spcAft>
                <a:spcPts val="0"/>
              </a:spcAft>
              <a:buNone/>
            </a:pPr>
            <a:r>
              <a:rPr lang="en" u="sng">
                <a:solidFill>
                  <a:schemeClr val="hlink"/>
                </a:solidFill>
                <a:hlinkClick r:id="rId7"/>
              </a:rPr>
              <a:t>https://www.mmiwg-ffada.ca/final-report/</a:t>
            </a: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4"/>
          <p:cNvSpPr txBox="1"/>
          <p:nvPr>
            <p:ph idx="1" type="subTitle"/>
          </p:nvPr>
        </p:nvSpPr>
        <p:spPr>
          <a:xfrm>
            <a:off x="855800" y="1315725"/>
            <a:ext cx="3728100" cy="288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Before you begin exploring this topic with your learners, please familiarize yourself with the Final Report on </a:t>
            </a:r>
            <a:r>
              <a:rPr lang="en" sz="2600"/>
              <a:t>MMIWG2S+</a:t>
            </a:r>
            <a:r>
              <a:rPr lang="en" sz="2600"/>
              <a:t> </a:t>
            </a:r>
            <a:endParaRPr sz="2600"/>
          </a:p>
          <a:p>
            <a:pPr indent="0" lvl="0" marL="0" rtl="0" algn="ctr">
              <a:spcBef>
                <a:spcPts val="0"/>
              </a:spcBef>
              <a:spcAft>
                <a:spcPts val="0"/>
              </a:spcAft>
              <a:buNone/>
            </a:pPr>
            <a:r>
              <a:t/>
            </a:r>
            <a:endParaRPr/>
          </a:p>
        </p:txBody>
      </p:sp>
      <p:pic>
        <p:nvPicPr>
          <p:cNvPr id="187" name="Google Shape;187;p34">
            <a:hlinkClick r:id="rId3"/>
          </p:cNvPr>
          <p:cNvPicPr preferRelativeResize="0"/>
          <p:nvPr/>
        </p:nvPicPr>
        <p:blipFill>
          <a:blip r:embed="rId4">
            <a:alphaModFix/>
          </a:blip>
          <a:stretch>
            <a:fillRect/>
          </a:stretch>
        </p:blipFill>
        <p:spPr>
          <a:xfrm>
            <a:off x="5333793" y="166100"/>
            <a:ext cx="3574425" cy="4633950"/>
          </a:xfrm>
          <a:prstGeom prst="rect">
            <a:avLst/>
          </a:prstGeom>
          <a:noFill/>
          <a:ln>
            <a:noFill/>
          </a:ln>
        </p:spPr>
      </p:pic>
      <p:sp>
        <p:nvSpPr>
          <p:cNvPr id="188" name="Google Shape;188;p34"/>
          <p:cNvSpPr txBox="1"/>
          <p:nvPr/>
        </p:nvSpPr>
        <p:spPr>
          <a:xfrm>
            <a:off x="393925" y="264125"/>
            <a:ext cx="2672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League Spartan"/>
                <a:ea typeface="League Spartan"/>
                <a:cs typeface="League Spartan"/>
                <a:sym typeface="League Spartan"/>
              </a:rPr>
              <a:t>For Teachers:</a:t>
            </a:r>
            <a:endParaRPr b="1" sz="3100">
              <a:solidFill>
                <a:schemeClr val="dk1"/>
              </a:solidFill>
              <a:latin typeface="League Spartan"/>
              <a:ea typeface="League Spartan"/>
              <a:cs typeface="League Spartan"/>
              <a:sym typeface="League Spart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5"/>
          <p:cNvSpPr txBox="1"/>
          <p:nvPr>
            <p:ph type="ctrTitle"/>
          </p:nvPr>
        </p:nvSpPr>
        <p:spPr>
          <a:xfrm>
            <a:off x="1509150" y="1010025"/>
            <a:ext cx="6125700" cy="207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6700"/>
              <a:t>Red Dress Day</a:t>
            </a:r>
            <a:endParaRPr sz="6700"/>
          </a:p>
          <a:p>
            <a:pPr indent="0" lvl="0" marL="0" rtl="0" algn="ctr">
              <a:spcBef>
                <a:spcPts val="0"/>
              </a:spcBef>
              <a:spcAft>
                <a:spcPts val="0"/>
              </a:spcAft>
              <a:buNone/>
            </a:pPr>
            <a:r>
              <a:rPr lang="en" sz="6700"/>
              <a:t> </a:t>
            </a:r>
            <a:r>
              <a:rPr lang="en" sz="5100">
                <a:latin typeface="Be Vietnam Pro Thin"/>
                <a:ea typeface="Be Vietnam Pro Thin"/>
                <a:cs typeface="Be Vietnam Pro Thin"/>
                <a:sym typeface="Be Vietnam Pro Thin"/>
              </a:rPr>
              <a:t>-May 5-</a:t>
            </a:r>
            <a:endParaRPr sz="5100">
              <a:latin typeface="Be Vietnam Pro Thin"/>
              <a:ea typeface="Be Vietnam Pro Thin"/>
              <a:cs typeface="Be Vietnam Pro Thin"/>
              <a:sym typeface="Be Vietnam Pro Thin"/>
            </a:endParaRPr>
          </a:p>
        </p:txBody>
      </p:sp>
      <p:sp>
        <p:nvSpPr>
          <p:cNvPr id="194" name="Google Shape;194;p35"/>
          <p:cNvSpPr txBox="1"/>
          <p:nvPr>
            <p:ph idx="1" type="subTitle"/>
          </p:nvPr>
        </p:nvSpPr>
        <p:spPr>
          <a:xfrm>
            <a:off x="2065500" y="3546975"/>
            <a:ext cx="5013000" cy="74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remember and honour missing and murdered Indigenous women, girls, and Two-Spirit people.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 red dress is used as a symbol to represent those who are missing.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does the Red Dress mean?</a:t>
            </a:r>
            <a:endParaRPr/>
          </a:p>
        </p:txBody>
      </p:sp>
      <p:sp>
        <p:nvSpPr>
          <p:cNvPr id="200" name="Google Shape;200;p36"/>
          <p:cNvSpPr txBox="1"/>
          <p:nvPr>
            <p:ph idx="1" type="body"/>
          </p:nvPr>
        </p:nvSpPr>
        <p:spPr>
          <a:xfrm>
            <a:off x="720000" y="1061700"/>
            <a:ext cx="77040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It is a symbol of remembrance, visibility, and respect. Artist Jaime Black created the REDress Project to help people see and understand this issue.</a:t>
            </a:r>
            <a:endParaRPr/>
          </a:p>
        </p:txBody>
      </p:sp>
      <p:pic>
        <p:nvPicPr>
          <p:cNvPr id="201" name="Google Shape;201;p36"/>
          <p:cNvPicPr preferRelativeResize="0"/>
          <p:nvPr/>
        </p:nvPicPr>
        <p:blipFill>
          <a:blip r:embed="rId3">
            <a:alphaModFix/>
          </a:blip>
          <a:stretch>
            <a:fillRect/>
          </a:stretch>
        </p:blipFill>
        <p:spPr>
          <a:xfrm>
            <a:off x="356327" y="1675800"/>
            <a:ext cx="2657400" cy="17145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202" name="Google Shape;202;p36"/>
          <p:cNvPicPr preferRelativeResize="0"/>
          <p:nvPr/>
        </p:nvPicPr>
        <p:blipFill>
          <a:blip r:embed="rId4">
            <a:alphaModFix/>
          </a:blip>
          <a:stretch>
            <a:fillRect/>
          </a:stretch>
        </p:blipFill>
        <p:spPr>
          <a:xfrm>
            <a:off x="6134402" y="1675800"/>
            <a:ext cx="2581200" cy="1771800"/>
          </a:xfrm>
          <a:prstGeom prst="roundRect">
            <a:avLst>
              <a:gd fmla="val 16667" name="adj"/>
            </a:avLst>
          </a:prstGeom>
          <a:noFill/>
          <a:ln>
            <a:noFill/>
          </a:ln>
          <a:effectLst>
            <a:outerShdw blurRad="57150" rotWithShape="0" algn="bl" dir="5400000" dist="19050">
              <a:srgbClr val="000000">
                <a:alpha val="50000"/>
              </a:srgbClr>
            </a:outerShdw>
          </a:effectLst>
        </p:spPr>
      </p:pic>
      <p:pic>
        <p:nvPicPr>
          <p:cNvPr id="203" name="Google Shape;203;p36"/>
          <p:cNvPicPr preferRelativeResize="0"/>
          <p:nvPr/>
        </p:nvPicPr>
        <p:blipFill>
          <a:blip r:embed="rId5">
            <a:alphaModFix/>
          </a:blip>
          <a:stretch>
            <a:fillRect/>
          </a:stretch>
        </p:blipFill>
        <p:spPr>
          <a:xfrm>
            <a:off x="3340600" y="2894050"/>
            <a:ext cx="2466900" cy="18480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7"/>
          <p:cNvSpPr txBox="1"/>
          <p:nvPr>
            <p:ph type="title"/>
          </p:nvPr>
        </p:nvSpPr>
        <p:spPr>
          <a:xfrm>
            <a:off x="24417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this day important?</a:t>
            </a:r>
            <a:endParaRPr/>
          </a:p>
        </p:txBody>
      </p:sp>
      <p:sp>
        <p:nvSpPr>
          <p:cNvPr id="209" name="Google Shape;209;p37"/>
          <p:cNvSpPr txBox="1"/>
          <p:nvPr>
            <p:ph idx="1" type="subTitle"/>
          </p:nvPr>
        </p:nvSpPr>
        <p:spPr>
          <a:xfrm>
            <a:off x="4646725" y="2726550"/>
            <a:ext cx="2748300" cy="1755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learn</a:t>
            </a:r>
            <a:endParaRPr/>
          </a:p>
          <a:p>
            <a:pPr indent="-317500" lvl="0" marL="457200" rtl="0" algn="l">
              <a:spcBef>
                <a:spcPts val="0"/>
              </a:spcBef>
              <a:spcAft>
                <a:spcPts val="0"/>
              </a:spcAft>
              <a:buSzPts val="1400"/>
              <a:buChar char="●"/>
            </a:pPr>
            <a:r>
              <a:rPr lang="en"/>
              <a:t>remember</a:t>
            </a:r>
            <a:endParaRPr/>
          </a:p>
          <a:p>
            <a:pPr indent="-317500" lvl="0" marL="457200" rtl="0" algn="l">
              <a:spcBef>
                <a:spcPts val="0"/>
              </a:spcBef>
              <a:spcAft>
                <a:spcPts val="0"/>
              </a:spcAft>
              <a:buSzPts val="1400"/>
              <a:buChar char="●"/>
            </a:pPr>
            <a:r>
              <a:rPr lang="en"/>
              <a:t>pay attention</a:t>
            </a:r>
            <a:endParaRPr/>
          </a:p>
          <a:p>
            <a:pPr indent="-317500" lvl="0" marL="457200" rtl="0" algn="l">
              <a:spcBef>
                <a:spcPts val="0"/>
              </a:spcBef>
              <a:spcAft>
                <a:spcPts val="0"/>
              </a:spcAft>
              <a:buSzPts val="1400"/>
              <a:buChar char="●"/>
            </a:pPr>
            <a:r>
              <a:rPr lang="en"/>
              <a:t>care for one another</a:t>
            </a:r>
            <a:endParaRPr/>
          </a:p>
        </p:txBody>
      </p:sp>
      <p:sp>
        <p:nvSpPr>
          <p:cNvPr id="210" name="Google Shape;210;p37"/>
          <p:cNvSpPr txBox="1"/>
          <p:nvPr>
            <p:ph idx="2" type="subTitle"/>
          </p:nvPr>
        </p:nvSpPr>
        <p:spPr>
          <a:xfrm>
            <a:off x="720000" y="2726557"/>
            <a:ext cx="2748300" cy="1755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these cases were not always taken seriously</a:t>
            </a:r>
            <a:endParaRPr/>
          </a:p>
          <a:p>
            <a:pPr indent="-317500" lvl="0" marL="457200" rtl="0" algn="l">
              <a:spcBef>
                <a:spcPts val="0"/>
              </a:spcBef>
              <a:spcAft>
                <a:spcPts val="0"/>
              </a:spcAft>
              <a:buSzPts val="1400"/>
              <a:buChar char="●"/>
            </a:pPr>
            <a:r>
              <a:rPr lang="en"/>
              <a:t>families did not always get answers</a:t>
            </a:r>
            <a:endParaRPr/>
          </a:p>
          <a:p>
            <a:pPr indent="-317500" lvl="0" marL="457200" rtl="0" algn="l">
              <a:spcBef>
                <a:spcPts val="0"/>
              </a:spcBef>
              <a:spcAft>
                <a:spcPts val="0"/>
              </a:spcAft>
              <a:buSzPts val="1400"/>
              <a:buChar char="●"/>
            </a:pPr>
            <a:r>
              <a:rPr lang="en"/>
              <a:t>many people did not know this was happening</a:t>
            </a:r>
            <a:endParaRPr/>
          </a:p>
        </p:txBody>
      </p:sp>
      <p:sp>
        <p:nvSpPr>
          <p:cNvPr id="211" name="Google Shape;211;p37"/>
          <p:cNvSpPr txBox="1"/>
          <p:nvPr>
            <p:ph idx="3" type="subTitle"/>
          </p:nvPr>
        </p:nvSpPr>
        <p:spPr>
          <a:xfrm>
            <a:off x="720000" y="2236104"/>
            <a:ext cx="2748300" cy="55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 too long:</a:t>
            </a:r>
            <a:endParaRPr/>
          </a:p>
        </p:txBody>
      </p:sp>
      <p:sp>
        <p:nvSpPr>
          <p:cNvPr id="212" name="Google Shape;212;p37"/>
          <p:cNvSpPr txBox="1"/>
          <p:nvPr>
            <p:ph idx="4" type="subTitle"/>
          </p:nvPr>
        </p:nvSpPr>
        <p:spPr>
          <a:xfrm>
            <a:off x="4646725" y="2236100"/>
            <a:ext cx="3389100" cy="55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Red Dress Day helps us:</a:t>
            </a:r>
            <a:endParaRPr/>
          </a:p>
        </p:txBody>
      </p:sp>
      <p:pic>
        <p:nvPicPr>
          <p:cNvPr id="213" name="Google Shape;213;p37"/>
          <p:cNvPicPr preferRelativeResize="0"/>
          <p:nvPr/>
        </p:nvPicPr>
        <p:blipFill>
          <a:blip r:embed="rId3">
            <a:alphaModFix/>
          </a:blip>
          <a:stretch>
            <a:fillRect/>
          </a:stretch>
        </p:blipFill>
        <p:spPr>
          <a:xfrm>
            <a:off x="5522727" y="338950"/>
            <a:ext cx="2838600" cy="1609800"/>
          </a:xfrm>
          <a:prstGeom prst="roundRect">
            <a:avLst>
              <a:gd fmla="val 16667"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331825" y="1015825"/>
            <a:ext cx="46677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can we approach this learning?</a:t>
            </a:r>
            <a:endParaRPr/>
          </a:p>
        </p:txBody>
      </p:sp>
      <p:sp>
        <p:nvSpPr>
          <p:cNvPr id="219" name="Google Shape;219;p38"/>
          <p:cNvSpPr txBox="1"/>
          <p:nvPr>
            <p:ph idx="1" type="body"/>
          </p:nvPr>
        </p:nvSpPr>
        <p:spPr>
          <a:xfrm>
            <a:off x="715100" y="1535782"/>
            <a:ext cx="3852000" cy="24786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lt1"/>
              </a:buClr>
              <a:buSzPts val="1100"/>
              <a:buFont typeface="Arial"/>
              <a:buNone/>
            </a:pPr>
            <a:r>
              <a:rPr b="1" lang="en"/>
              <a:t>As we learn, we can:</a:t>
            </a:r>
            <a:endParaRPr b="1"/>
          </a:p>
          <a:p>
            <a:pPr indent="-317500" lvl="0" marL="457200" rtl="0" algn="l">
              <a:lnSpc>
                <a:spcPct val="115000"/>
              </a:lnSpc>
              <a:spcBef>
                <a:spcPts val="1200"/>
              </a:spcBef>
              <a:spcAft>
                <a:spcPts val="0"/>
              </a:spcAft>
              <a:buSzPts val="1400"/>
              <a:buChar char="●"/>
            </a:pPr>
            <a:r>
              <a:rPr lang="en"/>
              <a:t>listen with care and respect</a:t>
            </a:r>
            <a:endParaRPr/>
          </a:p>
          <a:p>
            <a:pPr indent="-317500" lvl="0" marL="457200" rtl="0" algn="l">
              <a:lnSpc>
                <a:spcPct val="115000"/>
              </a:lnSpc>
              <a:spcBef>
                <a:spcPts val="0"/>
              </a:spcBef>
              <a:spcAft>
                <a:spcPts val="0"/>
              </a:spcAft>
              <a:buSzPts val="1400"/>
              <a:buChar char="●"/>
            </a:pPr>
            <a:r>
              <a:rPr lang="en"/>
              <a:t>think about what we are noticing and wondering</a:t>
            </a:r>
            <a:endParaRPr/>
          </a:p>
          <a:p>
            <a:pPr indent="-317500" lvl="0" marL="457200" rtl="0" algn="l">
              <a:lnSpc>
                <a:spcPct val="115000"/>
              </a:lnSpc>
              <a:spcBef>
                <a:spcPts val="0"/>
              </a:spcBef>
              <a:spcAft>
                <a:spcPts val="0"/>
              </a:spcAft>
              <a:buSzPts val="1400"/>
              <a:buChar char="●"/>
            </a:pPr>
            <a:r>
              <a:rPr lang="en"/>
              <a:t>take time if we need it</a:t>
            </a:r>
            <a:endParaRPr/>
          </a:p>
          <a:p>
            <a:pPr indent="0" lvl="0" marL="0" rtl="0" algn="l">
              <a:lnSpc>
                <a:spcPct val="115000"/>
              </a:lnSpc>
              <a:spcBef>
                <a:spcPts val="1200"/>
              </a:spcBef>
              <a:spcAft>
                <a:spcPts val="0"/>
              </a:spcAft>
              <a:buClr>
                <a:schemeClr val="lt1"/>
              </a:buClr>
              <a:buSzPts val="1100"/>
              <a:buFont typeface="Arial"/>
              <a:buNone/>
            </a:pPr>
            <a:r>
              <a:rPr b="1" lang="en"/>
              <a:t>You might ask yourself:</a:t>
            </a:r>
            <a:endParaRPr b="1"/>
          </a:p>
          <a:p>
            <a:pPr indent="-317500" lvl="0" marL="457200" rtl="0" algn="l">
              <a:lnSpc>
                <a:spcPct val="115000"/>
              </a:lnSpc>
              <a:spcBef>
                <a:spcPts val="1200"/>
              </a:spcBef>
              <a:spcAft>
                <a:spcPts val="0"/>
              </a:spcAft>
              <a:buSzPts val="1400"/>
              <a:buChar char="●"/>
            </a:pPr>
            <a:r>
              <a:rPr lang="en"/>
              <a:t>What am I learning that I didn’t know before?</a:t>
            </a:r>
            <a:endParaRPr/>
          </a:p>
          <a:p>
            <a:pPr indent="-317500" lvl="0" marL="457200" rtl="0" algn="l">
              <a:lnSpc>
                <a:spcPct val="115000"/>
              </a:lnSpc>
              <a:spcBef>
                <a:spcPts val="0"/>
              </a:spcBef>
              <a:spcAft>
                <a:spcPts val="0"/>
              </a:spcAft>
              <a:buSzPts val="1400"/>
              <a:buChar char="●"/>
            </a:pPr>
            <a:r>
              <a:rPr lang="en"/>
              <a:t>Why does this matter?</a:t>
            </a:r>
            <a:endParaRPr/>
          </a:p>
          <a:p>
            <a:pPr indent="-317500" lvl="0" marL="457200" rtl="0" algn="l">
              <a:lnSpc>
                <a:spcPct val="115000"/>
              </a:lnSpc>
              <a:spcBef>
                <a:spcPts val="0"/>
              </a:spcBef>
              <a:spcAft>
                <a:spcPts val="0"/>
              </a:spcAft>
              <a:buSzPts val="1400"/>
              <a:buChar char="●"/>
            </a:pPr>
            <a:r>
              <a:rPr lang="en"/>
              <a:t>How can we show respect in our learning?</a:t>
            </a:r>
            <a:endParaRPr/>
          </a:p>
        </p:txBody>
      </p:sp>
      <p:pic>
        <p:nvPicPr>
          <p:cNvPr id="220" name="Google Shape;220;p38" title="img-5330.jpg"/>
          <p:cNvPicPr preferRelativeResize="0"/>
          <p:nvPr>
            <p:ph idx="2" type="pic"/>
          </p:nvPr>
        </p:nvPicPr>
        <p:blipFill rotWithShape="1">
          <a:blip r:embed="rId3">
            <a:alphaModFix/>
          </a:blip>
          <a:srcRect b="0" l="22460" r="22465" t="0"/>
          <a:stretch/>
        </p:blipFill>
        <p:spPr>
          <a:xfrm>
            <a:off x="5063025" y="535000"/>
            <a:ext cx="3366000" cy="4073400"/>
          </a:xfrm>
          <a:prstGeom prst="roundRect">
            <a:avLst>
              <a:gd fmla="val 16667" name="adj"/>
            </a:avLst>
          </a:prstGeom>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Paraphilia Case Study by Slidesgo">
  <a:themeElements>
    <a:clrScheme name="Simple Light">
      <a:dk1>
        <a:srgbClr val="FFFFFF"/>
      </a:dk1>
      <a:lt1>
        <a:srgbClr val="000000"/>
      </a:lt1>
      <a:dk2>
        <a:srgbClr val="A80000"/>
      </a:dk2>
      <a:lt2>
        <a:srgbClr val="C90000"/>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